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4"/>
    <p:sldMasterId id="2147483734" r:id="rId5"/>
  </p:sldMasterIdLst>
  <p:notesMasterIdLst>
    <p:notesMasterId r:id="rId25"/>
  </p:notesMasterIdLst>
  <p:handoutMasterIdLst>
    <p:handoutMasterId r:id="rId26"/>
  </p:handoutMasterIdLst>
  <p:sldIdLst>
    <p:sldId id="256" r:id="rId6"/>
    <p:sldId id="2147481057" r:id="rId7"/>
    <p:sldId id="2147481050" r:id="rId8"/>
    <p:sldId id="2147481056" r:id="rId9"/>
    <p:sldId id="2147481065" r:id="rId10"/>
    <p:sldId id="2147481049" r:id="rId11"/>
    <p:sldId id="2147481015" r:id="rId12"/>
    <p:sldId id="294" r:id="rId13"/>
    <p:sldId id="2147480952" r:id="rId14"/>
    <p:sldId id="2147481060" r:id="rId15"/>
    <p:sldId id="2147481061" r:id="rId16"/>
    <p:sldId id="2147481062" r:id="rId17"/>
    <p:sldId id="2147481063" r:id="rId18"/>
    <p:sldId id="2147481064" r:id="rId19"/>
    <p:sldId id="2147481067" r:id="rId20"/>
    <p:sldId id="2147481069" r:id="rId21"/>
    <p:sldId id="2147481068" r:id="rId22"/>
    <p:sldId id="2147481070" r:id="rId23"/>
    <p:sldId id="272"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A28C300-7D90-EEE4-65A4-096CB334FC05}" name="MACIVER, Annie" initials="AM" userId="S::Annie.MACIVER@EDUCATION.GOV.UK::43594671-38cd-4f79-aae8-6d7e2f18b600" providerId="AD"/>
  <p188:author id="{4F4C9B01-CF8D-A2A4-CFA1-62CD30C73163}" name="JACK, Hannah" initials="JH" userId="S::hannah.jack@education.gov.uk::3a6c2133-da36-41a4-ac64-5bbce49d3ee0" providerId="AD"/>
  <p188:author id="{14929F04-7B85-2CF4-151A-5740CE1CCD8E}" name="COYLE, Kevin" initials="KC" userId="S::Kevin.COYLE@EDUCATION.GOV.UK::9d115774-ecbd-4a6d-8a06-8918d416d7ea" providerId="AD"/>
  <p188:author id="{B277C008-B746-3702-9B76-55A991C9E536}" name="MARSH, Alex" initials="MA" userId="S::alex.marsh@education.gov.uk::151e499b-698e-4b81-b4d6-c7d965fdf73d" providerId="AD"/>
  <p188:author id="{920A9E0D-993F-866A-BAE4-015B7513DA54}" name="BHINDER, Roop" initials="BR" userId="S::roop.bhinder@education.gov.uk::8f918937-c890-4d65-949f-70ce0930ca7e" providerId="AD"/>
  <p188:author id="{C1446514-8FA8-3DF1-85A2-9B5CDCFC2C7F}" name="O'DELL, Emma" initials="OE" userId="S::emma.odell@education.gov.uk::1e25cdf7-a8c0-42ec-ada3-97c900d281e4" providerId="AD"/>
  <p188:author id="{7C432217-DD09-BD23-1130-5729B6032D3F}" name="SEYMOUR, Rebecca" initials="SR" userId="S::rebecca.seymour@education.gov.uk::f50f7951-0dd8-4b4a-96e3-09c10d904916" providerId="AD"/>
  <p188:author id="{7EA0FB21-5B40-B501-F9CA-BD43551939A2}" name="O'DELL, Emma" initials="EO" userId="S::Emma.ODELL@EDUCATION.GOV.UK::1e25cdf7-a8c0-42ec-ada3-97c900d281e4" providerId="AD"/>
  <p188:author id="{9D824522-3B6A-F747-59FF-CF3B6213D1D0}" name="GULLAND, Alice" initials="AG" userId="S::Alice.GULLAND@EDUCATION.GOV.UK::89230c4f-ea18-4bd9-b4fc-add5038d21b8" providerId="AD"/>
  <p188:author id="{6A526F27-4959-E0CD-86DF-81404D384754}" name="MARTIN, Lee" initials="LM" userId="S::Lee.MARTIN@EDUCATION.GOV.UK::e1a2869d-f7d8-4853-8307-0850e6a09ec7" providerId="AD"/>
  <p188:author id="{347C962A-6875-2E98-6F80-11867781FAA1}" name="CHEN COOPER, Amy" initials="CA" userId="S::amy.chencooper@education.gov.uk::5f9cea65-9425-4ebd-abca-8b718ef628b2" providerId="AD"/>
  <p188:author id="{D59F352B-316C-3D03-DC2D-FA122FD51FDB}" name="FRIEND, Adele" initials="AF" userId="S::Adele.FRIEND@EDUCATION.GOV.UK::17efc937-8333-4a2e-864d-4e129a211be1" providerId="AD"/>
  <p188:author id="{7E957630-10AA-E6B1-47BB-D6040D8ED50F}" name="DENBY, Alex" initials="AD" userId="S::Alex.DENBY@EDUCATION.GOV.UK::568801cb-3113-4d2d-9e12-055742d9b0af" providerId="AD"/>
  <p188:author id="{C83BBC33-84CF-D3EB-ACB5-DAACD6AA3049}" name="TILEY, Kathryn-LAO" initials="KT" userId="S::Kathryn.TILEY@EDUCATION.GOV.UK::6ee80f88-2c19-492a-a542-b175b227f17d" providerId="AD"/>
  <p188:author id="{2DFE1F3C-B917-CB35-85CF-CFBAB678B2E9}" name="SHEPHERD, Alex" initials="SA" userId="S::alex.shepherd@education.gov.uk::ea30c4e5-339a-4d1b-8230-d6468c1fb468" providerId="AD"/>
  <p188:author id="{3D84353C-3C87-E270-60C8-47E7F80AA788}" name="EDWARDS, Samantha" initials="ES" userId="S::samantha.edwards@education.gov.uk::9f7b7193-0c69-4c44-8ab7-44e370b84b6f" providerId="AD"/>
  <p188:author id="{A8ADB04B-F436-46B7-06A1-C2EA6E13D62F}" name="BURTON, Claire" initials="CB" userId="S::Claire.Burton@EDUCATION.GOV.UK::f56aaf75-dc45-4a1e-a492-1c9d20ffa546" providerId="AD"/>
  <p188:author id="{4F4C4E4D-9F1B-5520-DFD2-E2BB8B89DE6A}" name="VANCE, James" initials="JV" userId="S::James.VANCE@EDUCATION.GOV.UK::31678ef4-52ab-46e9-b58f-ff46b3baec48" providerId="AD"/>
  <p188:author id="{A9D73A56-D89F-D877-3224-3432839BA701}" name="HUNTER, Justine" initials="JH" userId="S::Justine.HUNTER@EDUCATION.GOV.UK::acba6baa-557f-4620-8e0a-8c0952d06888" providerId="AD"/>
  <p188:author id="{203FE859-97DF-DC1D-9E04-1899A3F11BDE}" name="CHUA, Juliet" initials="CJ" userId="S::juliet.chua@education.gov.uk::9b512b48-b3bf-4903-8fb5-0b5fe97d919b" providerId="AD"/>
  <p188:author id="{1E26135A-23A9-F9E0-D9B8-EEDBFE9B7EFB}" name="VEKARIA, Nikhil" initials="VN" userId="S::nikhil.vekaria@education.gov.uk::1e9af4f0-4ab8-4251-ad9b-22aa79dc5042" providerId="AD"/>
  <p188:author id="{2617E067-B49D-789B-2412-5AA30169AD2A}" name="DUERDEN, Alasdaire" initials="AD" userId="S::Alasdaire.DUERDEN@EDUCATION.GOV.UK::d885f549-45f9-4e3a-bdf8-942374b27a02" providerId="AD"/>
  <p188:author id="{40C7417A-79E0-5E85-760E-0DDD0994AD33}" name="ATHILL, Roya" initials="AR" userId="S::roya.athill@education.gov.uk::bac27647-0151-4380-be2f-5ae92e8c73a0" providerId="AD"/>
  <p188:author id="{00CED57B-7E38-38B3-647E-4235497F4CE5}" name="CLARK, Nasim" initials="NC" userId="S::Nasim.CLARK@EDUCATION.GOV.UK::91856208-958e-4d25-8d74-e2ba7122ba05" providerId="AD"/>
  <p188:author id="{99F15D85-A20E-27DD-05BD-E2A4BDF6A52B}" name="ASHWORTH, Alice" initials="AA" userId="S::Alice.ASHWORTH@EDUCATION.GOV.UK::3619e7c6-bb63-454f-914b-93687c1588d8" providerId="AD"/>
  <p188:author id="{7BFC6288-8299-BE1A-E46B-2130302761CD}" name="CROPPER, Kate" initials="" userId="S::Kate.CROPPER@EDUCATION.GOV.UK::f96d90c6-015f-427b-add0-8f06e71cbf91" providerId="AD"/>
  <p188:author id="{9589B891-EAEB-91E9-7454-1D16C8254733}" name="SALT, Vicky" initials="SV" userId="S::vicky.salt@education.gov.uk::187c4441-bc4c-48fc-87bc-925da6d59815" providerId="AD"/>
  <p188:author id="{4AEEA296-B514-5107-9232-D834C3A99F4D}" name="KAYE, Josh" initials="JK" userId="S::Josh.KAYE@EDUCATION.GOV.UK::b71d8b3b-fa78-4d4a-904d-b08f7258c732" providerId="AD"/>
  <p188:author id="{B4073499-66E7-4684-738A-8D4F2977109E}" name="BICKNELL, Caroline" initials="CB" userId="S::Caroline.BICKNELL@EDUCATION.GOV.UK::76353bce-629d-440f-b077-ebf9ef92e343" providerId="AD"/>
  <p188:author id="{3BFE119A-2B49-7195-7811-7EAEDDFAFC76}" name="SEYMOUR, Rebecca" initials="RS" userId="S::Rebecca.SEYMOUR@EDUCATION.GOV.UK::f50f7951-0dd8-4b4a-96e3-09c10d904916" providerId="AD"/>
  <p188:author id="{C6E27FA1-8096-32F8-80A0-D898C092C8BB}" name="BUHAENKO, Alice" initials="AB" userId="S::Alice.BUHAENKO@education.gov.uk::ff3f4eaf-fb94-4dea-9637-75b4853f7bc6" providerId="AD"/>
  <p188:author id="{E814D4A3-0378-7E27-0517-8EB7A5E7FB0F}" name="CLARKE, Elia" initials="CE" userId="S::elia.clarke@education.gov.uk::77374e8a-352a-48a7-84a0-0557ced59fbe" providerId="AD"/>
  <p188:author id="{7C1F8FB0-CE37-497B-C3AF-8E5C24032EEC}" name="BOITEN, Sara" initials="SB" userId="S::Sara.BOITEN@education.gov.uk::94751b4b-9604-44c6-92be-1ed4795bdd3a" providerId="AD"/>
  <p188:author id="{8F942EB5-6AD7-0BC4-C06C-BC0D551D51F7}" name="THOMLINSON, Jack - Families Group" initials="TG" userId="S::jack.thomlinson@education.gov.uk::fcc5bc38-952f-4344-be4a-729fe244f5b3" providerId="AD"/>
  <p188:author id="{C1F28DB5-F11E-B247-E97C-7EA942E04087}" name="JACK, Hannah" initials="" userId="S::Hannah.JACK@education.gov.uk::3a6c2133-da36-41a4-ac64-5bbce49d3ee0" providerId="AD"/>
  <p188:author id="{97940DC0-7E94-78D4-3C92-8AC07127F4EE}" name="MYERS, Craig" initials="MC" userId="S::craig.myers@education.gov.uk::99fdb407-8ee2-4897-ab20-fc37b57dba01" providerId="AD"/>
  <p188:author id="{697CDAC5-640C-88C1-C477-1BEB9CCA6B95}" name="WHITTYJOHNSON, Kate" initials="KW" userId="S::Kate.WHITTYJOHNSON@EDUCATION.GOV.UK::a06146e5-ec4d-4070-b407-4970d7543c0e" providerId="AD"/>
  <p188:author id="{BE7615D0-1DD4-DEDC-9B55-B55C2D35BE54}" name="TILEY, Kathryn-LAO" initials="TK" userId="S::kathryn.tiley@education.gov.uk::6ee80f88-2c19-492a-a542-b175b227f17d" providerId="AD"/>
  <p188:author id="{2A207CD6-091E-8ABF-3981-38BB6AB80FC4}" name="GILMORE, Emily-LAO" initials="GE" userId="S::emily.gilmore@education.gov.uk::6306c74f-8de9-4cae-9074-1e9cc016ff5e" providerId="AD"/>
  <p188:author id="{1384EED7-B01E-785A-1A45-A3FC5E5A4092}" name="BHINDER, Roop" initials="RB" userId="S::Roop.BHINDER@EDUCATION.GOV.UK::8f918937-c890-4d65-949f-70ce0930ca7e" providerId="AD"/>
  <p188:author id="{CDD321E0-A8D4-2D40-9C2C-1A8E3780FD29}" name="THOM, Lisa" initials="LT" userId="S::Lisa.THOM@EDUCATION.GOV.UK::e030f22e-db35-48c6-9b23-43127270e873" providerId="AD"/>
  <p188:author id="{73726BE1-939C-9F23-63EC-69BD4F901D08}" name="MACKENZIE, Tessa" initials="TM" userId="S::Tessa.MACKENZIE@EDUCATION.GOV.UK::2083b49d-c530-4e0a-acd2-e0c3a3601b9a" providerId="AD"/>
  <p188:author id="{9F3711E7-9EC9-5D71-79BD-AD83D581A5A1}" name="MACIVER, Annie" initials="MA" userId="S::annie.maciver@education.gov.uk::43594671-38cd-4f79-aae8-6d7e2f18b600" providerId="AD"/>
  <p188:author id="{F38732EA-0FC0-9AFF-6295-A8F9B850B039}" name="SIMMONDS, Anna" initials="" userId="S::Anna.SIMMONDS@EDUCATION.GOV.UK::327a1902-8619-4bdd-b6ac-1ddafe539afd" providerId="AD"/>
  <p188:author id="{E7A9A1EE-2B9A-A308-025D-4192F95E0D01}" name="CORNISH, Kate" initials="CK" userId="S::kate.cornish@education.gov.uk::bf995149-b68e-4666-8240-63fc91aa074e" providerId="AD"/>
  <p188:author id="{20373CFE-94DB-A5E9-9554-7F826839D177}" name="STILL, Melissa" initials="SM" userId="S::melissa.still@education.gov.uk::fa26e7a6-bf1f-40ca-9ba8-0e8ee1da9cd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764"/>
    <a:srgbClr val="C2E5F2"/>
    <a:srgbClr val="E8E8E8"/>
    <a:srgbClr val="8DD1E7"/>
    <a:srgbClr val="C1D5EF"/>
    <a:srgbClr val="FDEEED"/>
    <a:srgbClr val="D1D7DF"/>
    <a:srgbClr val="A3AFBF"/>
    <a:srgbClr val="7488A0"/>
    <a:srgbClr val="E4D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EA98FD-031D-49EE-9826-EA064FE2605B}" v="1" dt="2025-12-01T21:58:01.841"/>
    <p1510:client id="{367DE95D-8596-44FE-9526-CA81A794684B}" v="1" dt="2025-12-01T12:19:40.283"/>
    <p1510:client id="{70A82A7D-DEA4-47CA-95E7-2136303C4C61}" v="9" dt="2025-12-01T12:30:43.703"/>
    <p1510:client id="{7F13400C-6536-4844-9D4C-76E78265751E}" v="40" dt="2025-12-01T21:21:07.771"/>
    <p1510:client id="{89690915-98CE-3C30-4559-D37CF4479E2E}" v="3" dt="2025-12-01T13:02:50.208"/>
    <p1510:client id="{B7BF47DE-2223-4731-B1E9-A51845041B22}" v="1975" dt="2025-12-02T08:14:40.083"/>
    <p1510:client id="{CDE223E3-5052-106D-3435-A4F300E98A91}" v="1" dt="2025-12-01T12:54:54.002"/>
    <p1510:client id="{D61B69E1-9E3A-41E2-8D7A-F712052CD6AA}" v="1" dt="2025-12-01T12:34:14.720"/>
    <p1510:client id="{F94D4FEB-3518-4C98-BBB7-E4FD163EE90E}" v="95" dt="2025-12-02T08:50:19.088"/>
    <p1510:client id="{F9F31E2F-714D-4A65-98F2-80AC9C2A6763}" v="99" dt="2025-12-01T12:35:55.574"/>
    <p1510:client id="{FFB45C13-0375-496A-991D-EF68DBD14B3A}" v="1314" dt="2025-12-01T12:57:08.3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887"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13E714-247F-4B79-A0B9-303105DF2E2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D1855A6-5379-4AD6-9C1E-E0F0577C8AF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5E95B18-3758-4A08-B1E0-2BDF597F68EE}" type="datetimeFigureOut">
              <a:rPr lang="en-GB" smtClean="0"/>
              <a:t>02/12/2025</a:t>
            </a:fld>
            <a:endParaRPr lang="en-GB"/>
          </a:p>
        </p:txBody>
      </p:sp>
      <p:sp>
        <p:nvSpPr>
          <p:cNvPr id="4" name="Footer Placeholder 3">
            <a:extLst>
              <a:ext uri="{FF2B5EF4-FFF2-40B4-BE49-F238E27FC236}">
                <a16:creationId xmlns:a16="http://schemas.microsoft.com/office/drawing/2014/main" id="{14D79C85-598E-4B50-81DC-D43D46BF6D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2BDF637-D9A5-4ED0-9536-F455302795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A5E8E74-36A6-4661-B74F-0174A9FA42A9}" type="slidenum">
              <a:rPr lang="en-GB" smtClean="0"/>
              <a:t>‹#›</a:t>
            </a:fld>
            <a:endParaRPr lang="en-GB"/>
          </a:p>
        </p:txBody>
      </p:sp>
    </p:spTree>
    <p:extLst>
      <p:ext uri="{BB962C8B-B14F-4D97-AF65-F5344CB8AC3E}">
        <p14:creationId xmlns:p14="http://schemas.microsoft.com/office/powerpoint/2010/main" val="42040150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48635F-D528-4DFF-AB18-FE631C4F77A0}" type="datetimeFigureOut">
              <a:rPr lang="en-GB" smtClean="0"/>
              <a:t>02/12/2025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884835-F7F3-43EF-AF88-7BF1A5F85027}" type="slidenum">
              <a:rPr lang="en-GB" smtClean="0"/>
              <a:t>‹#›</a:t>
            </a:fld>
            <a:endParaRPr lang="en-GB"/>
          </a:p>
        </p:txBody>
      </p:sp>
    </p:spTree>
    <p:extLst>
      <p:ext uri="{BB962C8B-B14F-4D97-AF65-F5344CB8AC3E}">
        <p14:creationId xmlns:p14="http://schemas.microsoft.com/office/powerpoint/2010/main" val="601186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DFD5B-94AD-AF59-0A4B-48E11EABE2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2DB91A-95B8-1E34-D83E-91F8C03FEF87}"/>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6AFDDD8B-7A1F-F2C4-9689-202DDD53E78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44A7CB9D-C336-E3C3-FE9B-7F932C914194}"/>
              </a:ext>
            </a:extLst>
          </p:cNvPr>
          <p:cNvSpPr>
            <a:spLocks noGrp="1"/>
          </p:cNvSpPr>
          <p:nvPr>
            <p:ph type="sldNum" sz="quarter" idx="5"/>
          </p:nvPr>
        </p:nvSpPr>
        <p:spPr/>
        <p:txBody>
          <a:bodyPr/>
          <a:lstStyle/>
          <a:p>
            <a:fld id="{3E884835-F7F3-43EF-AF88-7BF1A5F85027}" type="slidenum">
              <a:rPr lang="en-GB" smtClean="0"/>
              <a:t>7</a:t>
            </a:fld>
            <a:endParaRPr lang="en-GB"/>
          </a:p>
        </p:txBody>
      </p:sp>
    </p:spTree>
    <p:extLst>
      <p:ext uri="{BB962C8B-B14F-4D97-AF65-F5344CB8AC3E}">
        <p14:creationId xmlns:p14="http://schemas.microsoft.com/office/powerpoint/2010/main" val="1721822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3DC2C-2685-2E7B-9F02-6019894CD6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CE74F2-0FFB-EB46-E4F1-77D1CB81BB1F}"/>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160CD6DA-192F-56B9-C5F7-075E97BFBE3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376A8C47-A6D2-2EB4-16E5-27BFB29B32F7}"/>
              </a:ext>
            </a:extLst>
          </p:cNvPr>
          <p:cNvSpPr>
            <a:spLocks noGrp="1"/>
          </p:cNvSpPr>
          <p:nvPr>
            <p:ph type="sldNum" sz="quarter" idx="5"/>
          </p:nvPr>
        </p:nvSpPr>
        <p:spPr/>
        <p:txBody>
          <a:bodyPr/>
          <a:lstStyle/>
          <a:p>
            <a:fld id="{3E884835-F7F3-43EF-AF88-7BF1A5F85027}" type="slidenum">
              <a:rPr lang="en-GB" smtClean="0"/>
              <a:t>10</a:t>
            </a:fld>
            <a:endParaRPr lang="en-GB"/>
          </a:p>
        </p:txBody>
      </p:sp>
    </p:spTree>
    <p:extLst>
      <p:ext uri="{BB962C8B-B14F-4D97-AF65-F5344CB8AC3E}">
        <p14:creationId xmlns:p14="http://schemas.microsoft.com/office/powerpoint/2010/main" val="2494823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F9A91-6D2F-DC0C-79F1-96C3B1B61A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5E0171-4021-FD08-F473-7BE72F5C86B3}"/>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4F48848E-FD78-7AF5-3029-C57359BABE5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C2446A67-F055-F9A4-689F-F4E074AE9F9C}"/>
              </a:ext>
            </a:extLst>
          </p:cNvPr>
          <p:cNvSpPr>
            <a:spLocks noGrp="1"/>
          </p:cNvSpPr>
          <p:nvPr>
            <p:ph type="sldNum" sz="quarter" idx="5"/>
          </p:nvPr>
        </p:nvSpPr>
        <p:spPr/>
        <p:txBody>
          <a:bodyPr/>
          <a:lstStyle/>
          <a:p>
            <a:fld id="{3E884835-F7F3-43EF-AF88-7BF1A5F85027}" type="slidenum">
              <a:rPr lang="en-GB" smtClean="0"/>
              <a:t>11</a:t>
            </a:fld>
            <a:endParaRPr lang="en-GB"/>
          </a:p>
        </p:txBody>
      </p:sp>
    </p:spTree>
    <p:extLst>
      <p:ext uri="{BB962C8B-B14F-4D97-AF65-F5344CB8AC3E}">
        <p14:creationId xmlns:p14="http://schemas.microsoft.com/office/powerpoint/2010/main" val="29674269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BF16A-2567-3700-194C-3B73E57EF9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74D9FB-4639-8321-F0B7-70C04CFCFA44}"/>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F10C2BD4-7D90-17A6-229A-89ACEF94608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3A7412C8-6251-0BBA-53C1-85FC730A7A58}"/>
              </a:ext>
            </a:extLst>
          </p:cNvPr>
          <p:cNvSpPr>
            <a:spLocks noGrp="1"/>
          </p:cNvSpPr>
          <p:nvPr>
            <p:ph type="sldNum" sz="quarter" idx="5"/>
          </p:nvPr>
        </p:nvSpPr>
        <p:spPr/>
        <p:txBody>
          <a:bodyPr/>
          <a:lstStyle/>
          <a:p>
            <a:fld id="{3E884835-F7F3-43EF-AF88-7BF1A5F85027}" type="slidenum">
              <a:rPr lang="en-GB" smtClean="0"/>
              <a:t>12</a:t>
            </a:fld>
            <a:endParaRPr lang="en-GB"/>
          </a:p>
        </p:txBody>
      </p:sp>
    </p:spTree>
    <p:extLst>
      <p:ext uri="{BB962C8B-B14F-4D97-AF65-F5344CB8AC3E}">
        <p14:creationId xmlns:p14="http://schemas.microsoft.com/office/powerpoint/2010/main" val="4055120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2855C-22B3-8E79-D766-A17133C1C1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58A974-9B85-7DC2-74E4-57031C29E655}"/>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438A1C95-6D1A-E4E3-ED9A-25EB3DD5ABF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044F9DFF-F16C-6876-BC40-67E99703FAA7}"/>
              </a:ext>
            </a:extLst>
          </p:cNvPr>
          <p:cNvSpPr>
            <a:spLocks noGrp="1"/>
          </p:cNvSpPr>
          <p:nvPr>
            <p:ph type="sldNum" sz="quarter" idx="5"/>
          </p:nvPr>
        </p:nvSpPr>
        <p:spPr/>
        <p:txBody>
          <a:bodyPr/>
          <a:lstStyle/>
          <a:p>
            <a:fld id="{3E884835-F7F3-43EF-AF88-7BF1A5F85027}" type="slidenum">
              <a:rPr lang="en-GB" smtClean="0"/>
              <a:t>13</a:t>
            </a:fld>
            <a:endParaRPr lang="en-GB"/>
          </a:p>
        </p:txBody>
      </p:sp>
    </p:spTree>
    <p:extLst>
      <p:ext uri="{BB962C8B-B14F-4D97-AF65-F5344CB8AC3E}">
        <p14:creationId xmlns:p14="http://schemas.microsoft.com/office/powerpoint/2010/main" val="2711488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DD477-BAA8-22F9-AD3F-9FB617BC4C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2A9A54-C3F9-4689-754C-AD82100CEAA4}"/>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6FA95FCF-4837-F4CA-ED3E-2C7B3C5AB04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982F0426-EC0D-5BFE-515E-A5234F9C331B}"/>
              </a:ext>
            </a:extLst>
          </p:cNvPr>
          <p:cNvSpPr>
            <a:spLocks noGrp="1"/>
          </p:cNvSpPr>
          <p:nvPr>
            <p:ph type="sldNum" sz="quarter" idx="5"/>
          </p:nvPr>
        </p:nvSpPr>
        <p:spPr/>
        <p:txBody>
          <a:bodyPr/>
          <a:lstStyle/>
          <a:p>
            <a:fld id="{3E884835-F7F3-43EF-AF88-7BF1A5F85027}" type="slidenum">
              <a:rPr lang="en-GB" smtClean="0"/>
              <a:t>14</a:t>
            </a:fld>
            <a:endParaRPr lang="en-GB"/>
          </a:p>
        </p:txBody>
      </p:sp>
    </p:spTree>
    <p:extLst>
      <p:ext uri="{BB962C8B-B14F-4D97-AF65-F5344CB8AC3E}">
        <p14:creationId xmlns:p14="http://schemas.microsoft.com/office/powerpoint/2010/main" val="26615045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F290C33-4E3D-48B5-9792-BE113CB1BE3A}"/>
              </a:ext>
            </a:extLst>
          </p:cNvPr>
          <p:cNvPicPr>
            <a:picLocks noChangeAspect="1"/>
          </p:cNvPicPr>
          <p:nvPr userDrawn="1"/>
        </p:nvPicPr>
        <p:blipFill>
          <a:blip r:embed="rId2"/>
          <a:srcRect/>
          <a:stretch/>
        </p:blipFill>
        <p:spPr>
          <a:xfrm>
            <a:off x="0" y="0"/>
            <a:ext cx="12192000" cy="6858000"/>
          </a:xfrm>
          <a:prstGeom prst="rect">
            <a:avLst/>
          </a:prstGeom>
        </p:spPr>
      </p:pic>
      <p:sp>
        <p:nvSpPr>
          <p:cNvPr id="2" name="Title 1"/>
          <p:cNvSpPr>
            <a:spLocks noGrp="1"/>
          </p:cNvSpPr>
          <p:nvPr>
            <p:ph type="ctrTitle"/>
          </p:nvPr>
        </p:nvSpPr>
        <p:spPr>
          <a:xfrm>
            <a:off x="676867" y="1754910"/>
            <a:ext cx="7296081" cy="1357746"/>
          </a:xfrm>
        </p:spPr>
        <p:txBody>
          <a:bodyPr lIns="0" tIns="0" rIns="0" bIns="0" anchor="b" anchorCtr="0">
            <a:noAutofit/>
          </a:bodyPr>
          <a:lstStyle>
            <a:lvl1pPr algn="l">
              <a:lnSpc>
                <a:spcPct val="85000"/>
              </a:lnSpc>
              <a:defRPr sz="4000" b="1" cap="none" baseline="0">
                <a:solidFill>
                  <a:schemeClr val="tx1"/>
                </a:solidFill>
                <a:latin typeface="+mj-lt"/>
              </a:defRPr>
            </a:lvl1pPr>
          </a:lstStyle>
          <a:p>
            <a:r>
              <a:rPr lang="en-US" noProof="0"/>
              <a:t>Click to edit Master title style</a:t>
            </a:r>
            <a:endParaRPr lang="en-GB" noProof="0"/>
          </a:p>
        </p:txBody>
      </p:sp>
      <p:sp>
        <p:nvSpPr>
          <p:cNvPr id="6" name="Text Placeholder 5">
            <a:extLst>
              <a:ext uri="{FF2B5EF4-FFF2-40B4-BE49-F238E27FC236}">
                <a16:creationId xmlns:a16="http://schemas.microsoft.com/office/drawing/2014/main" id="{9CD4B75E-DBEF-4869-8866-2D0CD8203D7F}"/>
              </a:ext>
            </a:extLst>
          </p:cNvPr>
          <p:cNvSpPr>
            <a:spLocks noGrp="1"/>
          </p:cNvSpPr>
          <p:nvPr>
            <p:ph type="body" sz="quarter" idx="10" hasCustomPrompt="1"/>
          </p:nvPr>
        </p:nvSpPr>
        <p:spPr>
          <a:xfrm>
            <a:off x="676867" y="6253382"/>
            <a:ext cx="3229663" cy="374650"/>
          </a:xfrm>
        </p:spPr>
        <p:txBody>
          <a:bodyPr lIns="0" tIns="0" rIns="0" bIns="0">
            <a:noAutofit/>
          </a:bodyPr>
          <a:lstStyle>
            <a:lvl1pPr marL="0" indent="0" algn="l">
              <a:buNone/>
              <a:defRPr sz="1200">
                <a:solidFill>
                  <a:schemeClr val="tx1"/>
                </a:solidFill>
              </a:defRPr>
            </a:lvl1pPr>
            <a:lvl5pPr marL="744101" indent="0" algn="l">
              <a:buNone/>
              <a:defRPr/>
            </a:lvl5pPr>
          </a:lstStyle>
          <a:p>
            <a:pPr lvl="0"/>
            <a:r>
              <a:rPr lang="en-GB"/>
              <a:t>Month </a:t>
            </a:r>
            <a:r>
              <a:rPr lang="en-GB" noProof="0"/>
              <a:t>YYYY</a:t>
            </a:r>
          </a:p>
        </p:txBody>
      </p:sp>
      <p:sp>
        <p:nvSpPr>
          <p:cNvPr id="4" name="Text Placeholder 3">
            <a:extLst>
              <a:ext uri="{FF2B5EF4-FFF2-40B4-BE49-F238E27FC236}">
                <a16:creationId xmlns:a16="http://schemas.microsoft.com/office/drawing/2014/main" id="{310D9DD1-0B8F-492B-872E-711A3C7027DC}"/>
              </a:ext>
            </a:extLst>
          </p:cNvPr>
          <p:cNvSpPr>
            <a:spLocks noGrp="1"/>
          </p:cNvSpPr>
          <p:nvPr>
            <p:ph type="body" sz="quarter" idx="11"/>
          </p:nvPr>
        </p:nvSpPr>
        <p:spPr>
          <a:xfrm>
            <a:off x="676867" y="3191521"/>
            <a:ext cx="7296081" cy="857250"/>
          </a:xfrm>
        </p:spPr>
        <p:txBody>
          <a:bodyPr lIns="0" tIns="0" rIns="0" bIns="0">
            <a:noAutofit/>
          </a:bodyPr>
          <a:lstStyle>
            <a:lvl1pPr>
              <a:defRPr sz="3200" b="0">
                <a:solidFill>
                  <a:schemeClr val="tx1"/>
                </a:solidFill>
              </a:defRPr>
            </a:lvl1pPr>
          </a:lstStyle>
          <a:p>
            <a:pPr lvl="0"/>
            <a:r>
              <a:rPr lang="en-US" noProof="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035D63C-17A1-41CC-A450-F6FEDFD2D0EF}"/>
              </a:ext>
            </a:extLst>
          </p:cNvPr>
          <p:cNvSpPr>
            <a:spLocks noGrp="1"/>
          </p:cNvSpPr>
          <p:nvPr>
            <p:ph sz="quarter" idx="14"/>
          </p:nvPr>
        </p:nvSpPr>
        <p:spPr>
          <a:xfrm>
            <a:off x="6312917" y="1418400"/>
            <a:ext cx="5091683" cy="45664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3" name="Content Placeholder 2"/>
          <p:cNvSpPr>
            <a:spLocks noGrp="1"/>
          </p:cNvSpPr>
          <p:nvPr>
            <p:ph idx="1" hasCustomPrompt="1"/>
          </p:nvPr>
        </p:nvSpPr>
        <p:spPr>
          <a:xfrm>
            <a:off x="787200" y="1418401"/>
            <a:ext cx="5118077" cy="4566475"/>
          </a:xfrm>
        </p:spPr>
        <p:txBody>
          <a:bodyPr wrap="square"/>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a:xfrm>
            <a:off x="766034" y="541508"/>
            <a:ext cx="10663684" cy="512514"/>
          </a:xfrm>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On the Insert ribbon select Header and Footer to edit this holding text</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830622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Quote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FFA7F72-8DE6-4372-8955-6E4E929BBB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Footer Placeholder 4">
            <a:extLst>
              <a:ext uri="{FF2B5EF4-FFF2-40B4-BE49-F238E27FC236}">
                <a16:creationId xmlns:a16="http://schemas.microsoft.com/office/drawing/2014/main" id="{80B686D1-1E2E-4A9B-B3E8-6E81C44D7048}"/>
              </a:ext>
            </a:extLst>
          </p:cNvPr>
          <p:cNvSpPr txBox="1">
            <a:spLocks/>
          </p:cNvSpPr>
          <p:nvPr userDrawn="1"/>
        </p:nvSpPr>
        <p:spPr>
          <a:xfrm>
            <a:off x="453442" y="6348400"/>
            <a:ext cx="10154233" cy="365125"/>
          </a:xfrm>
          <a:prstGeom prst="rect">
            <a:avLst/>
          </a:prstGeom>
        </p:spPr>
        <p:txBody>
          <a:bodyPr vert="horz" lIns="91440" tIns="45720" rIns="91440" bIns="45720" rtlCol="0" anchor="t" anchorCtr="0"/>
          <a:lstStyle>
            <a:defPPr>
              <a:defRPr lang="en-US"/>
            </a:defPPr>
            <a:lvl1pPr marL="0" algn="l" defTabSz="457200" rtl="0" eaLnBrk="1" latinLnBrk="0" hangingPunct="1">
              <a:defRPr sz="1300" kern="1200">
                <a:solidFill>
                  <a:srgbClr val="0A548B"/>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900" b="0">
              <a:solidFill>
                <a:srgbClr val="000000"/>
              </a:solidFill>
            </a:endParaRPr>
          </a:p>
        </p:txBody>
      </p:sp>
      <p:sp>
        <p:nvSpPr>
          <p:cNvPr id="5" name="Slide Number Placeholder 4">
            <a:extLst>
              <a:ext uri="{FF2B5EF4-FFF2-40B4-BE49-F238E27FC236}">
                <a16:creationId xmlns:a16="http://schemas.microsoft.com/office/drawing/2014/main" id="{376E03D2-9C7C-4AF2-BDB8-6D1A8E0800B8}"/>
              </a:ext>
            </a:extLst>
          </p:cNvPr>
          <p:cNvSpPr>
            <a:spLocks noGrp="1"/>
          </p:cNvSpPr>
          <p:nvPr>
            <p:ph type="sldNum" sz="quarter" idx="16"/>
          </p:nvPr>
        </p:nvSpPr>
        <p:spPr/>
        <p:txBody>
          <a:bodyPr/>
          <a:lstStyle/>
          <a:p>
            <a:fld id="{4FAB73BC-B049-4115-A692-8D63A059BFB8}" type="slidenum">
              <a:rPr lang="en-US" smtClean="0"/>
              <a:pPr/>
              <a:t>‹#›</a:t>
            </a:fld>
            <a:endParaRPr lang="en-US"/>
          </a:p>
        </p:txBody>
      </p:sp>
      <p:sp>
        <p:nvSpPr>
          <p:cNvPr id="6" name="Title 5">
            <a:extLst>
              <a:ext uri="{FF2B5EF4-FFF2-40B4-BE49-F238E27FC236}">
                <a16:creationId xmlns:a16="http://schemas.microsoft.com/office/drawing/2014/main" id="{FEC95F3F-D857-4030-AEB6-4FEE5D082592}"/>
              </a:ext>
            </a:extLst>
          </p:cNvPr>
          <p:cNvSpPr>
            <a:spLocks noGrp="1"/>
          </p:cNvSpPr>
          <p:nvPr>
            <p:ph type="title"/>
          </p:nvPr>
        </p:nvSpPr>
        <p:spPr>
          <a:xfrm>
            <a:off x="5015833" y="1002632"/>
            <a:ext cx="6535037" cy="4702844"/>
          </a:xfrm>
        </p:spPr>
        <p:txBody>
          <a:bodyPr/>
          <a:lstStyle>
            <a:lvl1pPr>
              <a:defRPr>
                <a:solidFill>
                  <a:schemeClr val="tx1"/>
                </a:solidFill>
              </a:defRPr>
            </a:lvl1pPr>
          </a:lstStyle>
          <a:p>
            <a:r>
              <a:rPr lang="en-GB"/>
              <a:t>Click to edit Master title style</a:t>
            </a:r>
          </a:p>
        </p:txBody>
      </p:sp>
    </p:spTree>
    <p:extLst>
      <p:ext uri="{BB962C8B-B14F-4D97-AF65-F5344CB8AC3E}">
        <p14:creationId xmlns:p14="http://schemas.microsoft.com/office/powerpoint/2010/main" val="15532433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ear Cover slide ">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B9FE3D4-7D5B-49B4-B6DB-5154DB3A538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Title 4">
            <a:extLst>
              <a:ext uri="{FF2B5EF4-FFF2-40B4-BE49-F238E27FC236}">
                <a16:creationId xmlns:a16="http://schemas.microsoft.com/office/drawing/2014/main" id="{A1044DD0-6F2A-47E0-BB43-387096540E68}"/>
              </a:ext>
            </a:extLst>
          </p:cNvPr>
          <p:cNvSpPr>
            <a:spLocks noGrp="1"/>
          </p:cNvSpPr>
          <p:nvPr>
            <p:ph type="title"/>
          </p:nvPr>
        </p:nvSpPr>
        <p:spPr>
          <a:xfrm>
            <a:off x="768351" y="5775075"/>
            <a:ext cx="2973919" cy="946149"/>
          </a:xfrm>
        </p:spPr>
        <p:txBody>
          <a:bodyPr/>
          <a:lstStyle>
            <a:lvl1pPr>
              <a:defRPr sz="1100">
                <a:solidFill>
                  <a:schemeClr val="tx1"/>
                </a:solidFill>
              </a:defRPr>
            </a:lvl1pPr>
          </a:lstStyle>
          <a:p>
            <a:r>
              <a:rPr lang="en-GB" noProof="0"/>
              <a:t>Click to edit Master title style</a:t>
            </a:r>
          </a:p>
        </p:txBody>
      </p:sp>
    </p:spTree>
    <p:extLst>
      <p:ext uri="{BB962C8B-B14F-4D97-AF65-F5344CB8AC3E}">
        <p14:creationId xmlns:p14="http://schemas.microsoft.com/office/powerpoint/2010/main" val="894459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ABA4E23-FCBE-46E9-AF92-F481572D77B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1838586" y="2836677"/>
            <a:ext cx="7492777" cy="1630088"/>
          </a:xfrm>
        </p:spPr>
        <p:txBody>
          <a:bodyPr anchor="t" anchorCtr="0">
            <a:normAutofit/>
          </a:bodyPr>
          <a:lstStyle>
            <a:lvl1pPr algn="l">
              <a:lnSpc>
                <a:spcPct val="85000"/>
              </a:lnSpc>
              <a:defRPr sz="3600" b="1" cap="none" baseline="0">
                <a:solidFill>
                  <a:schemeClr val="tx1"/>
                </a:solidFill>
              </a:defRPr>
            </a:lvl1pPr>
          </a:lstStyle>
          <a:p>
            <a:r>
              <a:rPr lang="en-US"/>
              <a:t>Section title</a:t>
            </a:r>
          </a:p>
        </p:txBody>
      </p:sp>
    </p:spTree>
    <p:extLst>
      <p:ext uri="{BB962C8B-B14F-4D97-AF65-F5344CB8AC3E}">
        <p14:creationId xmlns:p14="http://schemas.microsoft.com/office/powerpoint/2010/main" val="1675373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slide ">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546" y="1361856"/>
            <a:ext cx="10956797" cy="469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4" name="Footer Placeholder 3">
            <a:extLst>
              <a:ext uri="{FF2B5EF4-FFF2-40B4-BE49-F238E27FC236}">
                <a16:creationId xmlns:a16="http://schemas.microsoft.com/office/drawing/2014/main" id="{E763F045-6FE1-4010-B19A-965F3782071A}"/>
              </a:ext>
            </a:extLst>
          </p:cNvPr>
          <p:cNvSpPr>
            <a:spLocks noGrp="1"/>
          </p:cNvSpPr>
          <p:nvPr>
            <p:ph type="ftr" sz="quarter" idx="10"/>
          </p:nvPr>
        </p:nvSpPr>
        <p:spPr/>
        <p:txBody>
          <a:bodyPr/>
          <a:lstStyle/>
          <a:p>
            <a:r>
              <a:rPr lang="en-GB"/>
              <a:t>On the Insert ribbon select Header and Footer to edit this holding text</a:t>
            </a:r>
            <a:endParaRPr lang="en-US"/>
          </a:p>
        </p:txBody>
      </p:sp>
      <p:sp>
        <p:nvSpPr>
          <p:cNvPr id="5" name="Slide Number Placeholder 4">
            <a:extLst>
              <a:ext uri="{FF2B5EF4-FFF2-40B4-BE49-F238E27FC236}">
                <a16:creationId xmlns:a16="http://schemas.microsoft.com/office/drawing/2014/main" id="{9980D8CA-E46C-483D-8651-178424FBAAFC}"/>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2286467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16DB07B-09C9-453F-B765-54897D475D93}"/>
              </a:ext>
            </a:extLst>
          </p:cNvPr>
          <p:cNvSpPr>
            <a:spLocks noGrp="1"/>
          </p:cNvSpPr>
          <p:nvPr>
            <p:ph sz="quarter" idx="14"/>
          </p:nvPr>
        </p:nvSpPr>
        <p:spPr>
          <a:xfrm>
            <a:off x="6096000" y="1361856"/>
            <a:ext cx="5508625" cy="46611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Content Placeholder 2"/>
          <p:cNvSpPr>
            <a:spLocks noGrp="1"/>
          </p:cNvSpPr>
          <p:nvPr>
            <p:ph idx="1"/>
          </p:nvPr>
        </p:nvSpPr>
        <p:spPr>
          <a:xfrm>
            <a:off x="647546" y="1361856"/>
            <a:ext cx="5288033" cy="4660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Footer Placeholder 4">
            <a:extLst>
              <a:ext uri="{FF2B5EF4-FFF2-40B4-BE49-F238E27FC236}">
                <a16:creationId xmlns:a16="http://schemas.microsoft.com/office/drawing/2014/main" id="{80B686D1-1E2E-4A9B-B3E8-6E81C44D7048}"/>
              </a:ext>
            </a:extLst>
          </p:cNvPr>
          <p:cNvSpPr txBox="1">
            <a:spLocks/>
          </p:cNvSpPr>
          <p:nvPr userDrawn="1"/>
        </p:nvSpPr>
        <p:spPr>
          <a:xfrm>
            <a:off x="453442" y="6348400"/>
            <a:ext cx="10154233" cy="365125"/>
          </a:xfrm>
          <a:prstGeom prst="rect">
            <a:avLst/>
          </a:prstGeom>
        </p:spPr>
        <p:txBody>
          <a:bodyPr vert="horz" lIns="91440" tIns="45720" rIns="91440" bIns="45720" rtlCol="0" anchor="t" anchorCtr="0"/>
          <a:lstStyle>
            <a:defPPr>
              <a:defRPr lang="en-US"/>
            </a:defPPr>
            <a:lvl1pPr marL="0" algn="l" defTabSz="457200" rtl="0" eaLnBrk="1" latinLnBrk="0" hangingPunct="1">
              <a:defRPr sz="1300" kern="1200">
                <a:solidFill>
                  <a:srgbClr val="0A548B"/>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900" b="0">
              <a:solidFill>
                <a:srgbClr val="000000"/>
              </a:solidFill>
            </a:endParaRP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On the Insert ribbon select Header and Footer to edit this holding text</a:t>
            </a:r>
            <a:endParaRPr lang="en-US"/>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4BF72B-E63F-4D7A-9EDC-FE7CB2CEA6D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Footer Placeholder 4">
            <a:extLst>
              <a:ext uri="{FF2B5EF4-FFF2-40B4-BE49-F238E27FC236}">
                <a16:creationId xmlns:a16="http://schemas.microsoft.com/office/drawing/2014/main" id="{80B686D1-1E2E-4A9B-B3E8-6E81C44D7048}"/>
              </a:ext>
            </a:extLst>
          </p:cNvPr>
          <p:cNvSpPr txBox="1">
            <a:spLocks/>
          </p:cNvSpPr>
          <p:nvPr userDrawn="1"/>
        </p:nvSpPr>
        <p:spPr>
          <a:xfrm>
            <a:off x="453442" y="6348400"/>
            <a:ext cx="10154233" cy="365125"/>
          </a:xfrm>
          <a:prstGeom prst="rect">
            <a:avLst/>
          </a:prstGeom>
        </p:spPr>
        <p:txBody>
          <a:bodyPr vert="horz" lIns="91440" tIns="45720" rIns="91440" bIns="45720" rtlCol="0" anchor="t" anchorCtr="0"/>
          <a:lstStyle>
            <a:defPPr>
              <a:defRPr lang="en-US"/>
            </a:defPPr>
            <a:lvl1pPr marL="0" algn="l" defTabSz="457200" rtl="0" eaLnBrk="1" latinLnBrk="0" hangingPunct="1">
              <a:defRPr sz="1300" kern="1200">
                <a:solidFill>
                  <a:srgbClr val="0A548B"/>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900" b="0">
              <a:solidFill>
                <a:srgbClr val="000000"/>
              </a:solidFill>
            </a:endParaRPr>
          </a:p>
        </p:txBody>
      </p:sp>
      <p:sp>
        <p:nvSpPr>
          <p:cNvPr id="5" name="Slide Number Placeholder 4">
            <a:extLst>
              <a:ext uri="{FF2B5EF4-FFF2-40B4-BE49-F238E27FC236}">
                <a16:creationId xmlns:a16="http://schemas.microsoft.com/office/drawing/2014/main" id="{376E03D2-9C7C-4AF2-BDB8-6D1A8E0800B8}"/>
              </a:ext>
            </a:extLst>
          </p:cNvPr>
          <p:cNvSpPr>
            <a:spLocks noGrp="1"/>
          </p:cNvSpPr>
          <p:nvPr>
            <p:ph type="sldNum" sz="quarter" idx="16"/>
          </p:nvPr>
        </p:nvSpPr>
        <p:spPr/>
        <p:txBody>
          <a:bodyPr/>
          <a:lstStyle/>
          <a:p>
            <a:fld id="{4FAB73BC-B049-4115-A692-8D63A059BFB8}" type="slidenum">
              <a:rPr lang="en-US" smtClean="0"/>
              <a:pPr/>
              <a:t>‹#›</a:t>
            </a:fld>
            <a:endParaRPr lang="en-US"/>
          </a:p>
        </p:txBody>
      </p:sp>
      <p:sp>
        <p:nvSpPr>
          <p:cNvPr id="2" name="Title 1">
            <a:extLst>
              <a:ext uri="{FF2B5EF4-FFF2-40B4-BE49-F238E27FC236}">
                <a16:creationId xmlns:a16="http://schemas.microsoft.com/office/drawing/2014/main" id="{3EAE47C9-FA90-491B-A398-CE785F59473E}"/>
              </a:ext>
            </a:extLst>
          </p:cNvPr>
          <p:cNvSpPr>
            <a:spLocks noGrp="1"/>
          </p:cNvSpPr>
          <p:nvPr>
            <p:ph type="title"/>
          </p:nvPr>
        </p:nvSpPr>
        <p:spPr>
          <a:xfrm>
            <a:off x="5283199" y="1145808"/>
            <a:ext cx="6321143" cy="4626341"/>
          </a:xfrm>
        </p:spPr>
        <p:txBody>
          <a:bodyPr/>
          <a:lstStyle>
            <a:lvl1pPr>
              <a:defRPr sz="2800">
                <a:solidFill>
                  <a:schemeClr val="tx1"/>
                </a:solidFill>
              </a:defRPr>
            </a:lvl1pPr>
          </a:lstStyle>
          <a:p>
            <a:r>
              <a:rPr lang="en-US"/>
              <a:t>Click to edit Master title style</a:t>
            </a:r>
            <a:endParaRPr lang="en-GB"/>
          </a:p>
        </p:txBody>
      </p:sp>
    </p:spTree>
    <p:extLst>
      <p:ext uri="{BB962C8B-B14F-4D97-AF65-F5344CB8AC3E}">
        <p14:creationId xmlns:p14="http://schemas.microsoft.com/office/powerpoint/2010/main" val="3819093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ear Cover slide ">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7E39FA2-65DE-4E96-9C1B-DA718C41665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Title 1">
            <a:extLst>
              <a:ext uri="{FF2B5EF4-FFF2-40B4-BE49-F238E27FC236}">
                <a16:creationId xmlns:a16="http://schemas.microsoft.com/office/drawing/2014/main" id="{A1183695-5B41-4020-8AEA-8FE559E32813}"/>
              </a:ext>
            </a:extLst>
          </p:cNvPr>
          <p:cNvSpPr>
            <a:spLocks noGrp="1"/>
          </p:cNvSpPr>
          <p:nvPr>
            <p:ph type="title" hasCustomPrompt="1"/>
          </p:nvPr>
        </p:nvSpPr>
        <p:spPr>
          <a:xfrm>
            <a:off x="1260000" y="5775074"/>
            <a:ext cx="2973917" cy="946149"/>
          </a:xfrm>
        </p:spPr>
        <p:txBody>
          <a:bodyPr/>
          <a:lstStyle>
            <a:lvl1pPr marL="0" marR="0" indent="0" algn="l" defTabSz="685783" rtl="0" eaLnBrk="1" fontAlgn="auto" latinLnBrk="0" hangingPunct="1">
              <a:lnSpc>
                <a:spcPct val="90000"/>
              </a:lnSpc>
              <a:spcBef>
                <a:spcPct val="0"/>
              </a:spcBef>
              <a:spcAft>
                <a:spcPts val="0"/>
              </a:spcAft>
              <a:buClrTx/>
              <a:buSzTx/>
              <a:buFontTx/>
              <a:buNone/>
              <a:tabLst/>
              <a:defRPr sz="1100">
                <a:solidFill>
                  <a:schemeClr val="tx1"/>
                </a:solidFill>
              </a:defRPr>
            </a:lvl1pPr>
          </a:lstStyle>
          <a:p>
            <a:pPr marL="0" marR="0" lvl="0" indent="0" algn="l" defTabSz="685783" rtl="0" eaLnBrk="1" fontAlgn="auto" latinLnBrk="0" hangingPunct="1">
              <a:lnSpc>
                <a:spcPct val="90000"/>
              </a:lnSpc>
              <a:spcBef>
                <a:spcPct val="0"/>
              </a:spcBef>
              <a:spcAft>
                <a:spcPts val="0"/>
              </a:spcAft>
              <a:buClrTx/>
              <a:buSzTx/>
              <a:buFontTx/>
              <a:buNone/>
              <a:tabLst/>
              <a:defRPr/>
            </a:pPr>
            <a:r>
              <a:rPr lang="en-GB" noProof="0"/>
              <a:t>Department for Education</a:t>
            </a:r>
          </a:p>
        </p:txBody>
      </p:sp>
    </p:spTree>
    <p:extLst>
      <p:ext uri="{BB962C8B-B14F-4D97-AF65-F5344CB8AC3E}">
        <p14:creationId xmlns:p14="http://schemas.microsoft.com/office/powerpoint/2010/main" val="3122791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Department for Education">
            <a:extLst>
              <a:ext uri="{FF2B5EF4-FFF2-40B4-BE49-F238E27FC236}">
                <a16:creationId xmlns:a16="http://schemas.microsoft.com/office/drawing/2014/main" id="{6A8D118D-2BCC-4257-AFED-B794C7C526C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641556" y="2324659"/>
            <a:ext cx="7296081" cy="790775"/>
          </a:xfrm>
        </p:spPr>
        <p:txBody>
          <a:bodyPr lIns="0" tIns="0" rIns="0" bIns="0" anchor="b" anchorCtr="0">
            <a:noAutofit/>
          </a:bodyPr>
          <a:lstStyle>
            <a:lvl1pPr algn="l">
              <a:lnSpc>
                <a:spcPct val="85000"/>
              </a:lnSpc>
              <a:defRPr sz="4000" b="1" cap="none" baseline="0">
                <a:solidFill>
                  <a:schemeClr val="tx1"/>
                </a:solidFill>
                <a:latin typeface="+mj-lt"/>
              </a:defRPr>
            </a:lvl1pPr>
          </a:lstStyle>
          <a:p>
            <a:r>
              <a:rPr lang="en-US"/>
              <a:t>Title </a:t>
            </a:r>
          </a:p>
        </p:txBody>
      </p:sp>
      <p:sp>
        <p:nvSpPr>
          <p:cNvPr id="6" name="Text Placeholder 5">
            <a:extLst>
              <a:ext uri="{FF2B5EF4-FFF2-40B4-BE49-F238E27FC236}">
                <a16:creationId xmlns:a16="http://schemas.microsoft.com/office/drawing/2014/main" id="{9CD4B75E-DBEF-4869-8866-2D0CD8203D7F}"/>
              </a:ext>
            </a:extLst>
          </p:cNvPr>
          <p:cNvSpPr>
            <a:spLocks noGrp="1"/>
          </p:cNvSpPr>
          <p:nvPr>
            <p:ph type="body" sz="quarter" idx="10" hasCustomPrompt="1"/>
          </p:nvPr>
        </p:nvSpPr>
        <p:spPr>
          <a:xfrm>
            <a:off x="641555" y="6253382"/>
            <a:ext cx="3229663" cy="374650"/>
          </a:xfrm>
        </p:spPr>
        <p:txBody>
          <a:bodyPr lIns="0" tIns="0" rIns="0" bIns="0">
            <a:noAutofit/>
          </a:bodyPr>
          <a:lstStyle>
            <a:lvl1pPr marL="0" indent="0" algn="l">
              <a:buNone/>
              <a:defRPr sz="1200">
                <a:solidFill>
                  <a:schemeClr val="tx1"/>
                </a:solidFill>
              </a:defRPr>
            </a:lvl1pPr>
            <a:lvl5pPr marL="744101" indent="0" algn="l">
              <a:buNone/>
              <a:defRPr/>
            </a:lvl5pPr>
          </a:lstStyle>
          <a:p>
            <a:pPr lvl="0"/>
            <a:r>
              <a:rPr lang="en-GB"/>
              <a:t>Month YYYY</a:t>
            </a:r>
          </a:p>
        </p:txBody>
      </p:sp>
      <p:sp>
        <p:nvSpPr>
          <p:cNvPr id="4" name="Text Placeholder 3">
            <a:extLst>
              <a:ext uri="{FF2B5EF4-FFF2-40B4-BE49-F238E27FC236}">
                <a16:creationId xmlns:a16="http://schemas.microsoft.com/office/drawing/2014/main" id="{310D9DD1-0B8F-492B-872E-711A3C7027DC}"/>
              </a:ext>
            </a:extLst>
          </p:cNvPr>
          <p:cNvSpPr>
            <a:spLocks noGrp="1"/>
          </p:cNvSpPr>
          <p:nvPr>
            <p:ph type="body" sz="quarter" idx="11" hasCustomPrompt="1"/>
          </p:nvPr>
        </p:nvSpPr>
        <p:spPr>
          <a:xfrm>
            <a:off x="641556" y="3124193"/>
            <a:ext cx="7296081" cy="790776"/>
          </a:xfrm>
        </p:spPr>
        <p:txBody>
          <a:bodyPr lIns="0" tIns="0" rIns="0" bIns="0">
            <a:noAutofit/>
          </a:bodyPr>
          <a:lstStyle>
            <a:lvl1pPr>
              <a:defRPr sz="3600" b="0">
                <a:solidFill>
                  <a:schemeClr val="tx1"/>
                </a:solidFill>
              </a:defRPr>
            </a:lvl1pPr>
          </a:lstStyle>
          <a:p>
            <a:pPr lvl="0"/>
            <a:r>
              <a:rPr lang="en-US"/>
              <a:t>Subtitle</a:t>
            </a:r>
          </a:p>
        </p:txBody>
      </p:sp>
    </p:spTree>
    <p:extLst>
      <p:ext uri="{BB962C8B-B14F-4D97-AF65-F5344CB8AC3E}">
        <p14:creationId xmlns:p14="http://schemas.microsoft.com/office/powerpoint/2010/main" val="1896541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3FCE4F6-1D94-4B75-B104-762E7FBD04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1838586" y="2836677"/>
            <a:ext cx="7492777" cy="1630088"/>
          </a:xfrm>
        </p:spPr>
        <p:txBody>
          <a:bodyPr anchor="t" anchorCtr="0">
            <a:normAutofit/>
          </a:bodyPr>
          <a:lstStyle>
            <a:lvl1pPr algn="l">
              <a:lnSpc>
                <a:spcPct val="85000"/>
              </a:lnSpc>
              <a:defRPr sz="3600" b="1" cap="none" baseline="0">
                <a:solidFill>
                  <a:schemeClr val="tx1"/>
                </a:solidFill>
              </a:defRPr>
            </a:lvl1pPr>
          </a:lstStyle>
          <a:p>
            <a:r>
              <a:rPr lang="en-US"/>
              <a:t>Section title</a:t>
            </a:r>
          </a:p>
        </p:txBody>
      </p:sp>
    </p:spTree>
    <p:extLst>
      <p:ext uri="{BB962C8B-B14F-4D97-AF65-F5344CB8AC3E}">
        <p14:creationId xmlns:p14="http://schemas.microsoft.com/office/powerpoint/2010/main" val="2151828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lid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On the Insert ribbon select Header and Footer to edit this holding text</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
        <p:nvSpPr>
          <p:cNvPr id="8" name="Content Placeholder 7">
            <a:extLst>
              <a:ext uri="{FF2B5EF4-FFF2-40B4-BE49-F238E27FC236}">
                <a16:creationId xmlns:a16="http://schemas.microsoft.com/office/drawing/2014/main" id="{41D13415-7349-4248-AADB-203192A0296E}"/>
              </a:ext>
            </a:extLst>
          </p:cNvPr>
          <p:cNvSpPr>
            <a:spLocks noGrp="1"/>
          </p:cNvSpPr>
          <p:nvPr>
            <p:ph sz="quarter" idx="12"/>
          </p:nvPr>
        </p:nvSpPr>
        <p:spPr>
          <a:xfrm>
            <a:off x="787201" y="1418400"/>
            <a:ext cx="10648951" cy="45664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2849650379"/>
      </p:ext>
    </p:extLst>
  </p:cSld>
  <p:clrMapOvr>
    <a:masterClrMapping/>
  </p:clrMapOvr>
  <p:extLst>
    <p:ext uri="{DCECCB84-F9BA-43D5-87BE-67443E8EF086}">
      <p15:sldGuideLst xmlns:p15="http://schemas.microsoft.com/office/powerpoint/2012/main">
        <p15:guide id="1" orient="horz" pos="377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6334" y="501048"/>
            <a:ext cx="10956620" cy="512514"/>
          </a:xfrm>
          <a:prstGeom prst="rect">
            <a:avLst/>
          </a:prstGeom>
        </p:spPr>
        <p:txBody>
          <a:bodyPr vert="horz" lIns="0" tIns="0" rIns="0" bIns="0" rtlCol="0" anchor="t" anchorCtr="0">
            <a:noAutofit/>
          </a:bodyPr>
          <a:lstStyle/>
          <a:p>
            <a:r>
              <a:rPr lang="en-US" noProof="0"/>
              <a:t>Click to edit Master title style</a:t>
            </a:r>
            <a:endParaRPr lang="en-GB" noProof="0"/>
          </a:p>
        </p:txBody>
      </p:sp>
      <p:sp>
        <p:nvSpPr>
          <p:cNvPr id="3" name="Text Placeholder 2"/>
          <p:cNvSpPr>
            <a:spLocks noGrp="1"/>
          </p:cNvSpPr>
          <p:nvPr>
            <p:ph type="body" idx="1"/>
          </p:nvPr>
        </p:nvSpPr>
        <p:spPr>
          <a:xfrm>
            <a:off x="647723" y="1368979"/>
            <a:ext cx="10956620" cy="4670874"/>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647724" y="6201808"/>
            <a:ext cx="10154233" cy="365125"/>
          </a:xfrm>
          <a:prstGeom prst="rect">
            <a:avLst/>
          </a:prstGeom>
        </p:spPr>
        <p:txBody>
          <a:bodyPr vert="horz" lIns="0" tIns="0" rIns="0" bIns="0" rtlCol="0" anchor="t" anchorCtr="0"/>
          <a:lstStyle>
            <a:lvl1pPr algn="l">
              <a:defRPr sz="1050" b="0">
                <a:solidFill>
                  <a:srgbClr val="4D4D4D"/>
                </a:solidFill>
              </a:defRPr>
            </a:lvl1pPr>
          </a:lstStyle>
          <a:p>
            <a:r>
              <a:rPr lang="en-GB"/>
              <a:t>On the Insert ribbon select Header and Footer to edit this holding text</a:t>
            </a:r>
            <a:endParaRPr lang="en-US"/>
          </a:p>
        </p:txBody>
      </p:sp>
      <p:sp>
        <p:nvSpPr>
          <p:cNvPr id="6" name="Slide Number Placeholder 5"/>
          <p:cNvSpPr>
            <a:spLocks noGrp="1"/>
          </p:cNvSpPr>
          <p:nvPr>
            <p:ph type="sldNum" sz="quarter" idx="4"/>
          </p:nvPr>
        </p:nvSpPr>
        <p:spPr>
          <a:xfrm>
            <a:off x="10853642" y="6201808"/>
            <a:ext cx="750701" cy="365125"/>
          </a:xfrm>
          <a:prstGeom prst="rect">
            <a:avLst/>
          </a:prstGeom>
        </p:spPr>
        <p:txBody>
          <a:bodyPr vert="horz" lIns="91440" tIns="45720" rIns="91440" bIns="45720" rtlCol="0" anchor="t" anchorCtr="0"/>
          <a:lstStyle>
            <a:lvl1pPr algn="r">
              <a:defRPr lang="en-US" sz="1050" b="0" kern="1200" smtClean="0">
                <a:solidFill>
                  <a:srgbClr val="4D4D4D"/>
                </a:solidFill>
                <a:latin typeface="+mn-lt"/>
                <a:ea typeface="+mn-ea"/>
                <a:cs typeface="+mn-cs"/>
              </a:defRPr>
            </a:lvl1pPr>
          </a:lstStyle>
          <a:p>
            <a:fld id="{4FAB73BC-B049-4115-A692-8D63A059BFB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99" r:id="rId2"/>
    <p:sldLayoutId id="2147483733" r:id="rId3"/>
    <p:sldLayoutId id="2147483686" r:id="rId4"/>
    <p:sldLayoutId id="2147483722" r:id="rId5"/>
    <p:sldLayoutId id="2147483717" r:id="rId6"/>
  </p:sldLayoutIdLst>
  <p:hf hdr="0" dt="0"/>
  <p:txStyles>
    <p:titleStyle>
      <a:lvl1pPr algn="l" defTabSz="685783" rtl="0" eaLnBrk="1" latinLnBrk="0" hangingPunct="1">
        <a:lnSpc>
          <a:spcPct val="90000"/>
        </a:lnSpc>
        <a:spcBef>
          <a:spcPct val="0"/>
        </a:spcBef>
        <a:buNone/>
        <a:defRPr sz="2400" b="1" kern="1200">
          <a:solidFill>
            <a:srgbClr val="003764"/>
          </a:solidFill>
          <a:latin typeface="Arial" panose="020B0604020202020204" pitchFamily="34" charset="0"/>
          <a:ea typeface="+mj-ea"/>
          <a:cs typeface="Arial" panose="020B0604020202020204" pitchFamily="34" charset="0"/>
        </a:defRPr>
      </a:lvl1pPr>
    </p:titleStyle>
    <p:body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6034" y="541508"/>
            <a:ext cx="10663684" cy="512514"/>
          </a:xfrm>
          <a:prstGeom prst="rect">
            <a:avLst/>
          </a:prstGeom>
        </p:spPr>
        <p:txBody>
          <a:bodyPr vert="horz" lIns="0" tIns="0" rIns="0" bIns="0" rtlCol="0" anchor="t" anchorCtr="0">
            <a:noAutofit/>
          </a:bodyPr>
          <a:lstStyle/>
          <a:p>
            <a:endParaRPr lang="en-US"/>
          </a:p>
        </p:txBody>
      </p:sp>
      <p:sp>
        <p:nvSpPr>
          <p:cNvPr id="3" name="Text Placeholder 2"/>
          <p:cNvSpPr>
            <a:spLocks noGrp="1"/>
          </p:cNvSpPr>
          <p:nvPr>
            <p:ph type="body" idx="1"/>
          </p:nvPr>
        </p:nvSpPr>
        <p:spPr>
          <a:xfrm>
            <a:off x="787423" y="1417531"/>
            <a:ext cx="10642295" cy="4567344"/>
          </a:xfrm>
          <a:prstGeom prst="rect">
            <a:avLst/>
          </a:prstGeom>
        </p:spPr>
        <p:txBody>
          <a:bodyPr vert="horz" lIns="0" tIns="0" rIns="0" bIns="0" rtlCol="0">
            <a:no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Footer Placeholder 4"/>
          <p:cNvSpPr>
            <a:spLocks noGrp="1"/>
          </p:cNvSpPr>
          <p:nvPr>
            <p:ph type="ftr" sz="quarter" idx="3"/>
          </p:nvPr>
        </p:nvSpPr>
        <p:spPr>
          <a:xfrm>
            <a:off x="774724" y="6241535"/>
            <a:ext cx="10154233" cy="365125"/>
          </a:xfrm>
          <a:prstGeom prst="rect">
            <a:avLst/>
          </a:prstGeom>
        </p:spPr>
        <p:txBody>
          <a:bodyPr vert="horz" lIns="0" tIns="0" rIns="0" bIns="0" rtlCol="0" anchor="t" anchorCtr="0">
            <a:noAutofit/>
          </a:bodyPr>
          <a:lstStyle>
            <a:lvl1pPr algn="l">
              <a:defRPr sz="1200" b="0">
                <a:solidFill>
                  <a:schemeClr val="tx1"/>
                </a:solidFill>
              </a:defRPr>
            </a:lvl1pPr>
          </a:lstStyle>
          <a:p>
            <a:r>
              <a:rPr lang="en-GB"/>
              <a:t>On the Insert ribbon select Header and Footer to edit this holding text</a:t>
            </a:r>
            <a:endParaRPr lang="en-GB" noProof="0"/>
          </a:p>
        </p:txBody>
      </p:sp>
      <p:sp>
        <p:nvSpPr>
          <p:cNvPr id="6" name="Slide Number Placeholder 5"/>
          <p:cNvSpPr>
            <a:spLocks noGrp="1"/>
          </p:cNvSpPr>
          <p:nvPr>
            <p:ph type="sldNum" sz="quarter" idx="4"/>
          </p:nvPr>
        </p:nvSpPr>
        <p:spPr>
          <a:xfrm>
            <a:off x="10679016" y="6241535"/>
            <a:ext cx="750701" cy="181491"/>
          </a:xfrm>
          <a:prstGeom prst="rect">
            <a:avLst/>
          </a:prstGeom>
        </p:spPr>
        <p:txBody>
          <a:bodyPr vert="horz" lIns="0" tIns="0" rIns="0" bIns="0" rtlCol="0" anchor="t" anchorCtr="0">
            <a:noAutofit/>
          </a:bodyPr>
          <a:lstStyle>
            <a:lvl1pPr algn="r">
              <a:defRPr lang="en-US" sz="1200" b="0" kern="1200" smtClean="0">
                <a:solidFill>
                  <a:srgbClr val="4D4D4D"/>
                </a:solidFill>
                <a:latin typeface="+mn-lt"/>
                <a:ea typeface="+mn-ea"/>
                <a:cs typeface="+mn-cs"/>
              </a:defRPr>
            </a:lvl1pPr>
          </a:lstStyle>
          <a:p>
            <a:fld id="{D74D8B4B-93CA-40C4-A67B-39E5EDB6BC1B}" type="slidenum">
              <a:rPr lang="en-GB" noProof="0" smtClean="0"/>
              <a:pPr/>
              <a:t>‹#›</a:t>
            </a:fld>
            <a:endParaRPr lang="en-GB" noProof="0"/>
          </a:p>
        </p:txBody>
      </p:sp>
    </p:spTree>
    <p:extLst>
      <p:ext uri="{BB962C8B-B14F-4D97-AF65-F5344CB8AC3E}">
        <p14:creationId xmlns:p14="http://schemas.microsoft.com/office/powerpoint/2010/main" val="2929178763"/>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Lst>
  <p:hf hdr="0" dt="0"/>
  <p:txStyles>
    <p:titleStyle>
      <a:lvl1pPr algn="l" defTabSz="685783" rtl="0" eaLnBrk="1" latinLnBrk="0" hangingPunct="1">
        <a:lnSpc>
          <a:spcPct val="90000"/>
        </a:lnSpc>
        <a:spcBef>
          <a:spcPct val="0"/>
        </a:spcBef>
        <a:buNone/>
        <a:defRPr sz="2400" b="1" kern="1200">
          <a:solidFill>
            <a:srgbClr val="003764"/>
          </a:solidFill>
          <a:latin typeface="Arial" panose="020B0604020202020204" pitchFamily="34" charset="0"/>
          <a:ea typeface="+mj-ea"/>
          <a:cs typeface="Arial" panose="020B0604020202020204" pitchFamily="34" charset="0"/>
        </a:defRPr>
      </a:lvl1pPr>
    </p:titleStyle>
    <p:body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377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8" Type="http://schemas.openxmlformats.org/officeDocument/2006/relationships/hyperlink" Target="https://www.suttontrust.com/wp-content/uploads/2025/10/Sutton-Trust-Double-Disadvantage.pdf" TargetMode="External"/><Relationship Id="rId3" Type="http://schemas.openxmlformats.org/officeDocument/2006/relationships/hyperlink" Target="https://disabledchildrenspartnership.org.uk/wp-content/uploads/2025/07/Fight-For-Ordinary-report.pdf" TargetMode="External"/><Relationship Id="rId7" Type="http://schemas.openxmlformats.org/officeDocument/2006/relationships/hyperlink" Target="https://www.nfer.ac.uk/media/4x3fas3k/the_mat_factor_exploring_how_multi_academy_trusts_are_supporting_pupils_with_send.pdf" TargetMode="External"/><Relationship Id="rId2" Type="http://schemas.openxmlformats.org/officeDocument/2006/relationships/hyperlink" Target="https://www.childrenscommissioner.gov.uk/resource/the-childrens-plan/" TargetMode="External"/><Relationship Id="rId1" Type="http://schemas.openxmlformats.org/officeDocument/2006/relationships/slideLayout" Target="../slideLayouts/slideLayout3.xml"/><Relationship Id="rId6" Type="http://schemas.openxmlformats.org/officeDocument/2006/relationships/hyperlink" Target="https://www.nuffieldfoundation.org/wp-content/uploads/2022/07/Raising-educational-outcomes-for-students-with-Special-Educational-Needs-Disabilities.pdf" TargetMode="External"/><Relationship Id="rId5" Type="http://schemas.openxmlformats.org/officeDocument/2006/relationships/hyperlink" Target="Breaking%20the%20cycle:%20A%20blueprint%20for%20SEND%20reform" TargetMode="External"/><Relationship Id="rId4" Type="http://schemas.openxmlformats.org/officeDocument/2006/relationships/hyperlink" Target="https://committees.parliament.uk/publications/49536/documents/265373/default/"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gov.uk/dfe/SEND-conversation" TargetMode="External"/><Relationship Id="rId2" Type="http://schemas.openxmlformats.org/officeDocument/2006/relationships/hyperlink" Target="https://twitter.com/educationgovuk" TargetMode="External"/><Relationship Id="rId1" Type="http://schemas.openxmlformats.org/officeDocument/2006/relationships/slideLayout" Target="../slideLayouts/slideLayout3.xml"/><Relationship Id="rId4" Type="http://schemas.openxmlformats.org/officeDocument/2006/relationships/hyperlink" Target="https://www.eventbrite.com/cc/send-reform-national-conversation-online-series-4797535"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gov.uk/dfe/SEND-conversation" TargetMode="External"/><Relationship Id="rId2" Type="http://schemas.openxmlformats.org/officeDocument/2006/relationships/hyperlink" Target="https://www.eventbrite.com/cc/send-reform-national-conversation-online-series-4797535"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eventbrite.co.uk/e/the-schools-minister-invites-you-to-join-the-conversation-on-send-reform-tickets-1976186408746?aff=oddtdtcreator"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slide" Target="slide16.xml"/><Relationship Id="rId5" Type="http://schemas.openxmlformats.org/officeDocument/2006/relationships/hyperlink" Target="http://www.gov.uk/dfe/SEND-conversation" TargetMode="External"/><Relationship Id="rId4" Type="http://schemas.openxmlformats.org/officeDocument/2006/relationships/hyperlink" Target="https://www.eventbrite.com/cc/send-reform-national-conversation-online-series-4797535" TargetMode="External"/></Relationships>
</file>

<file path=ppt/slides/_rels/slide8.xml.rels><?xml version="1.0" encoding="UTF-8" standalone="yes"?>
<Relationships xmlns="http://schemas.openxmlformats.org/package/2006/relationships"><Relationship Id="rId8" Type="http://schemas.openxmlformats.org/officeDocument/2006/relationships/slide" Target="slide18.xml"/><Relationship Id="rId3" Type="http://schemas.openxmlformats.org/officeDocument/2006/relationships/hyperlink" Target="https://www.linkedin.com/company/uk-department-for-education/" TargetMode="External"/><Relationship Id="rId7" Type="http://schemas.openxmlformats.org/officeDocument/2006/relationships/hyperlink" Target="http://www.gov.uk/dfe/SEND-conversation" TargetMode="External"/><Relationship Id="rId2" Type="http://schemas.openxmlformats.org/officeDocument/2006/relationships/hyperlink" Target="https://twitter.com/educationgovuk" TargetMode="External"/><Relationship Id="rId1" Type="http://schemas.openxmlformats.org/officeDocument/2006/relationships/slideLayout" Target="../slideLayouts/slideLayout10.xml"/><Relationship Id="rId6" Type="http://schemas.openxmlformats.org/officeDocument/2006/relationships/slide" Target="slide17.xml"/><Relationship Id="rId5" Type="http://schemas.openxmlformats.org/officeDocument/2006/relationships/slide" Target="slide5.xml"/><Relationship Id="rId4" Type="http://schemas.openxmlformats.org/officeDocument/2006/relationships/hyperlink" Target="https://www.facebook.com/educationgovuk"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8CF40-0DA2-4B95-9327-247FB8D51D99}"/>
              </a:ext>
            </a:extLst>
          </p:cNvPr>
          <p:cNvSpPr>
            <a:spLocks noGrp="1"/>
          </p:cNvSpPr>
          <p:nvPr>
            <p:ph type="ctrTitle"/>
          </p:nvPr>
        </p:nvSpPr>
        <p:spPr>
          <a:xfrm>
            <a:off x="609134" y="3490577"/>
            <a:ext cx="8750468" cy="1357746"/>
          </a:xfrm>
        </p:spPr>
        <p:txBody>
          <a:bodyPr/>
          <a:lstStyle/>
          <a:p>
            <a:r>
              <a:rPr lang="en-GB" sz="3600"/>
              <a:t>National conversation on SEND reform </a:t>
            </a:r>
            <a:br>
              <a:rPr lang="en-GB"/>
            </a:br>
            <a:br>
              <a:rPr lang="en-GB"/>
            </a:br>
            <a:r>
              <a:rPr lang="en-GB" sz="3600"/>
              <a:t>Stakeholder toolkit</a:t>
            </a:r>
            <a:br>
              <a:rPr lang="en-GB"/>
            </a:br>
            <a:endParaRPr lang="en-GB"/>
          </a:p>
        </p:txBody>
      </p:sp>
      <p:sp>
        <p:nvSpPr>
          <p:cNvPr id="3" name="TextBox 2">
            <a:extLst>
              <a:ext uri="{FF2B5EF4-FFF2-40B4-BE49-F238E27FC236}">
                <a16:creationId xmlns:a16="http://schemas.microsoft.com/office/drawing/2014/main" id="{05F6E94E-32C3-8867-0BEF-C42CDE0A058C}"/>
              </a:ext>
            </a:extLst>
          </p:cNvPr>
          <p:cNvSpPr txBox="1"/>
          <p:nvPr/>
        </p:nvSpPr>
        <p:spPr>
          <a:xfrm>
            <a:off x="786809" y="6152707"/>
            <a:ext cx="5628168" cy="382772"/>
          </a:xfrm>
          <a:prstGeom prst="rect">
            <a:avLst/>
          </a:prstGeom>
          <a:noFill/>
        </p:spPr>
        <p:txBody>
          <a:bodyPr wrap="square" rtlCol="0">
            <a:spAutoFit/>
          </a:bodyPr>
          <a:lstStyle/>
          <a:p>
            <a:r>
              <a:rPr lang="en-GB" b="1"/>
              <a:t>December 2025</a:t>
            </a:r>
          </a:p>
        </p:txBody>
      </p:sp>
    </p:spTree>
    <p:extLst>
      <p:ext uri="{BB962C8B-B14F-4D97-AF65-F5344CB8AC3E}">
        <p14:creationId xmlns:p14="http://schemas.microsoft.com/office/powerpoint/2010/main" val="1527871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D6C81-5CEA-9656-36B6-C4D9CFED3A0A}"/>
            </a:ext>
          </a:extLst>
        </p:cNvPr>
        <p:cNvGrpSpPr/>
        <p:nvPr/>
      </p:nvGrpSpPr>
      <p:grpSpPr>
        <a:xfrm>
          <a:off x="0" y="0"/>
          <a:ext cx="0" cy="0"/>
          <a:chOff x="0" y="0"/>
          <a:chExt cx="0" cy="0"/>
        </a:xfrm>
      </p:grpSpPr>
      <p:sp>
        <p:nvSpPr>
          <p:cNvPr id="17" name="Title 16">
            <a:extLst>
              <a:ext uri="{FF2B5EF4-FFF2-40B4-BE49-F238E27FC236}">
                <a16:creationId xmlns:a16="http://schemas.microsoft.com/office/drawing/2014/main" id="{C4BE74FA-2D5E-F7FA-3F91-FA47F6EC72A7}"/>
              </a:ext>
            </a:extLst>
          </p:cNvPr>
          <p:cNvSpPr txBox="1">
            <a:spLocks noGrp="1"/>
          </p:cNvSpPr>
          <p:nvPr>
            <p:ph type="title" idx="4294967295"/>
          </p:nvPr>
        </p:nvSpPr>
        <p:spPr>
          <a:xfrm>
            <a:off x="294220" y="242895"/>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Early </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3" name="TextBox 2">
            <a:extLst>
              <a:ext uri="{FF2B5EF4-FFF2-40B4-BE49-F238E27FC236}">
                <a16:creationId xmlns:a16="http://schemas.microsoft.com/office/drawing/2014/main" id="{8FE8CCA9-C144-ED95-6080-BEB2E1907893}"/>
              </a:ext>
            </a:extLst>
          </p:cNvPr>
          <p:cNvSpPr txBox="1"/>
          <p:nvPr/>
        </p:nvSpPr>
        <p:spPr>
          <a:xfrm>
            <a:off x="410439" y="1005021"/>
            <a:ext cx="11371122" cy="600677"/>
          </a:xfrm>
          <a:prstGeom prst="rect">
            <a:avLst/>
          </a:prstGeom>
          <a:solidFill>
            <a:srgbClr val="C2E5F2"/>
          </a:solidFill>
        </p:spPr>
        <p:txBody>
          <a:bodyPr wrap="square">
            <a:spAutoFit/>
          </a:bodyPr>
          <a:lstStyle/>
          <a:p>
            <a:pPr lvl="0">
              <a:lnSpc>
                <a:spcPct val="115000"/>
              </a:lnSpc>
            </a:pPr>
            <a:r>
              <a:rPr lang="en-GB" sz="1500" b="1" kern="100">
                <a:ea typeface="Aptos" panose="020B0004020202020204" pitchFamily="34" charset="0"/>
                <a:cs typeface="Times New Roman" panose="02020603050405020304" pitchFamily="18" charset="0"/>
              </a:rPr>
              <a:t>Children should receive the support they need as soon as possible. Intervening upstream, including earlier in children’s lives when this can have most impact, will start to break the cycle of needs going unmet and getting worse.  </a:t>
            </a:r>
          </a:p>
        </p:txBody>
      </p:sp>
      <p:sp>
        <p:nvSpPr>
          <p:cNvPr id="18" name="Content Placeholder 17">
            <a:extLst>
              <a:ext uri="{FF2B5EF4-FFF2-40B4-BE49-F238E27FC236}">
                <a16:creationId xmlns:a16="http://schemas.microsoft.com/office/drawing/2014/main" id="{086D251A-C043-9AEA-40EA-E7F2CAA9B947}"/>
              </a:ext>
            </a:extLst>
          </p:cNvPr>
          <p:cNvSpPr>
            <a:spLocks noGrp="1"/>
          </p:cNvSpPr>
          <p:nvPr>
            <p:ph idx="1"/>
          </p:nvPr>
        </p:nvSpPr>
        <p:spPr>
          <a:xfrm>
            <a:off x="410439" y="1786270"/>
            <a:ext cx="11331260" cy="5071730"/>
          </a:xfrm>
        </p:spPr>
        <p:txBody>
          <a:bodyPr vert="horz" lIns="0" tIns="0" rIns="0" bIns="0" rtlCol="0" anchor="t">
            <a:noAutofit/>
          </a:bodyPr>
          <a:lstStyle/>
          <a:p>
            <a:pPr marL="86995" lvl="1">
              <a:lnSpc>
                <a:spcPct val="120000"/>
              </a:lnSpc>
              <a:spcAft>
                <a:spcPts val="0"/>
              </a:spcAft>
            </a:pPr>
            <a:r>
              <a:rPr lang="en-GB" sz="1500" b="0">
                <a:latin typeface="Arial"/>
                <a:cs typeface="Arial"/>
              </a:rPr>
              <a:t>The Sutton Trust and the Disabled Children’s Partnership have identified that we need to improve opportunities for early support. </a:t>
            </a:r>
          </a:p>
          <a:p>
            <a:pPr marL="86995" lvl="1">
              <a:lnSpc>
                <a:spcPct val="120000"/>
              </a:lnSpc>
              <a:spcAft>
                <a:spcPts val="0"/>
              </a:spcAft>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How can we identify children’s and young people’s needs as early as possible? </a:t>
            </a:r>
          </a:p>
          <a:p>
            <a:pPr marL="372745" lvl="1" indent="-285750">
              <a:lnSpc>
                <a:spcPct val="120000"/>
              </a:lnSpc>
              <a:spcAft>
                <a:spcPts val="0"/>
              </a:spcAft>
              <a:buFont typeface="Arial" panose="020B0604020202020204" pitchFamily="34" charset="0"/>
              <a:buChar char="•"/>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Children and young people’s needs change over time. How can we ensure children and young people get support quickly without needing a diagnosis? </a:t>
            </a:r>
          </a:p>
          <a:p>
            <a:pPr marL="372745" lvl="1" indent="-285750">
              <a:lnSpc>
                <a:spcPct val="120000"/>
              </a:lnSpc>
              <a:spcAft>
                <a:spcPts val="0"/>
              </a:spcAft>
              <a:buFont typeface="Arial" panose="020B0604020202020204" pitchFamily="34" charset="0"/>
              <a:buChar char="•"/>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What would help early years, school and college staff put support in place quickly when they identify a child has SEN? </a:t>
            </a:r>
            <a:endParaRPr lang="en-GB" sz="1500" b="0" strike="sngStrike">
              <a:latin typeface="Arial"/>
              <a:cs typeface="Arial"/>
            </a:endParaRPr>
          </a:p>
          <a:p>
            <a:pPr marL="86995" lvl="1">
              <a:lnSpc>
                <a:spcPct val="120000"/>
              </a:lnSpc>
              <a:spcAft>
                <a:spcPts val="0"/>
              </a:spcAft>
            </a:pPr>
            <a:endParaRPr lang="en-GB" sz="1500" b="0"/>
          </a:p>
          <a:p>
            <a:pPr marL="372745" lvl="1" indent="-285750">
              <a:lnSpc>
                <a:spcPct val="120000"/>
              </a:lnSpc>
              <a:spcAft>
                <a:spcPts val="0"/>
              </a:spcAft>
              <a:buFont typeface="Arial" panose="020B0604020202020204" pitchFamily="34" charset="0"/>
              <a:buChar char="•"/>
            </a:pPr>
            <a:r>
              <a:rPr lang="en-GB" sz="1500" b="0"/>
              <a:t>How should we record and review a child or young person’s needs and the support they need? </a:t>
            </a:r>
          </a:p>
          <a:p>
            <a:pPr marL="372745" lvl="1" indent="-285750">
              <a:lnSpc>
                <a:spcPct val="120000"/>
              </a:lnSpc>
              <a:spcAft>
                <a:spcPts val="0"/>
              </a:spcAft>
              <a:buFont typeface="Arial" panose="020B0604020202020204" pitchFamily="34" charset="0"/>
              <a:buChar char="•"/>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The Disabled Children's Partnership recommends all children with SEND should have a written record of the support they need. Do you agree? What are the pros and cons of this? </a:t>
            </a:r>
          </a:p>
          <a:p>
            <a:pPr marL="372745" lvl="1" indent="-285750">
              <a:lnSpc>
                <a:spcPct val="120000"/>
              </a:lnSpc>
              <a:spcAft>
                <a:spcPts val="0"/>
              </a:spcAft>
              <a:buFont typeface="Arial" panose="020B0604020202020204" pitchFamily="34" charset="0"/>
              <a:buChar char="•"/>
            </a:pPr>
            <a:endParaRPr lang="en-GB" sz="1500" b="0">
              <a:latin typeface="Arial"/>
              <a:cs typeface="Arial"/>
            </a:endParaRPr>
          </a:p>
          <a:p>
            <a:pPr marL="372745" lvl="1" indent="-285750">
              <a:lnSpc>
                <a:spcPct val="120000"/>
              </a:lnSpc>
              <a:spcAft>
                <a:spcPts val="0"/>
              </a:spcAft>
              <a:buFont typeface="Arial" panose="020B0604020202020204" pitchFamily="34" charset="0"/>
              <a:buChar char="•"/>
            </a:pPr>
            <a:r>
              <a:rPr lang="en-GB" sz="1500" b="0">
                <a:latin typeface="Arial"/>
                <a:cs typeface="Arial"/>
              </a:rPr>
              <a:t>Should these written records follow a national format or be designed locally? </a:t>
            </a:r>
          </a:p>
          <a:p>
            <a:pPr marL="86995" lvl="1">
              <a:lnSpc>
                <a:spcPct val="120000"/>
              </a:lnSpc>
              <a:spcAft>
                <a:spcPts val="0"/>
              </a:spcAft>
            </a:pPr>
            <a:endParaRPr lang="en-GB" sz="1500" b="0">
              <a:latin typeface="Arial"/>
              <a:cs typeface="Arial"/>
            </a:endParaRPr>
          </a:p>
          <a:p>
            <a:pPr marL="372745" lvl="1" indent="-285750">
              <a:lnSpc>
                <a:spcPct val="120000"/>
              </a:lnSpc>
              <a:spcAft>
                <a:spcPts val="0"/>
              </a:spcAft>
              <a:buFont typeface="Arial" panose="020B0604020202020204" pitchFamily="34" charset="0"/>
              <a:buChar char="•"/>
            </a:pPr>
            <a:r>
              <a:rPr lang="en-GB" sz="1500" b="0">
                <a:latin typeface="Arial"/>
                <a:cs typeface="Arial"/>
              </a:rPr>
              <a:t>How could we make sure this works in every education setting around the country?</a:t>
            </a:r>
            <a:br>
              <a:rPr lang="en-GB" sz="1400" b="0">
                <a:latin typeface="Arial"/>
                <a:cs typeface="Arial"/>
              </a:rPr>
            </a:br>
            <a:endParaRPr lang="en-GB" sz="1400" b="0">
              <a:latin typeface="Arial"/>
              <a:cs typeface="Arial"/>
            </a:endParaRPr>
          </a:p>
        </p:txBody>
      </p:sp>
    </p:spTree>
    <p:extLst>
      <p:ext uri="{BB962C8B-B14F-4D97-AF65-F5344CB8AC3E}">
        <p14:creationId xmlns:p14="http://schemas.microsoft.com/office/powerpoint/2010/main" val="2488147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92F80-08DE-B39C-9D23-C30661D925DA}"/>
            </a:ext>
          </a:extLst>
        </p:cNvPr>
        <p:cNvGrpSpPr/>
        <p:nvPr/>
      </p:nvGrpSpPr>
      <p:grpSpPr>
        <a:xfrm>
          <a:off x="0" y="0"/>
          <a:ext cx="0" cy="0"/>
          <a:chOff x="0" y="0"/>
          <a:chExt cx="0" cy="0"/>
        </a:xfrm>
      </p:grpSpPr>
      <p:sp>
        <p:nvSpPr>
          <p:cNvPr id="17" name="Title 16">
            <a:extLst>
              <a:ext uri="{FF2B5EF4-FFF2-40B4-BE49-F238E27FC236}">
                <a16:creationId xmlns:a16="http://schemas.microsoft.com/office/drawing/2014/main" id="{0CB41637-8EA4-35F2-0D76-E1065608ECE9}"/>
              </a:ext>
            </a:extLst>
          </p:cNvPr>
          <p:cNvSpPr txBox="1">
            <a:spLocks noGrp="1"/>
          </p:cNvSpPr>
          <p:nvPr>
            <p:ph type="title" idx="4294967295"/>
          </p:nvPr>
        </p:nvSpPr>
        <p:spPr>
          <a:xfrm>
            <a:off x="371696" y="224118"/>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Local </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18" name="Content Placeholder 17">
            <a:extLst>
              <a:ext uri="{FF2B5EF4-FFF2-40B4-BE49-F238E27FC236}">
                <a16:creationId xmlns:a16="http://schemas.microsoft.com/office/drawing/2014/main" id="{2F2552FB-8E5C-F574-1BA4-03B6E50E5055}"/>
              </a:ext>
            </a:extLst>
          </p:cNvPr>
          <p:cNvSpPr>
            <a:spLocks noGrp="1"/>
          </p:cNvSpPr>
          <p:nvPr>
            <p:ph idx="1"/>
          </p:nvPr>
        </p:nvSpPr>
        <p:spPr>
          <a:xfrm>
            <a:off x="445847" y="2303013"/>
            <a:ext cx="11300297" cy="4638573"/>
          </a:xfrm>
        </p:spPr>
        <p:txBody>
          <a:bodyPr vert="horz" lIns="0" tIns="0" rIns="0" bIns="0" rtlCol="0" anchor="t">
            <a:noAutofit/>
          </a:bodyPr>
          <a:lstStyle/>
          <a:p>
            <a:pPr marL="86995" lvl="1">
              <a:lnSpc>
                <a:spcPct val="120000"/>
              </a:lnSpc>
              <a:spcAft>
                <a:spcPts val="0"/>
              </a:spcAft>
            </a:pPr>
            <a:r>
              <a:rPr lang="en-GB" sz="1500" b="0">
                <a:latin typeface="Arial"/>
                <a:cs typeface="Arial"/>
              </a:rPr>
              <a:t>The Sutton Trust, IPPR and the Education Select Committee have all outlined the need to improve inclusion in mainstream settings, to help more children can attend their local school. We have already announced £740 million on capital spending to deliver adaptations, expanding specialist units in mainstream as well as creating new places in special settings. </a:t>
            </a:r>
          </a:p>
          <a:p>
            <a:pPr marL="86995" lvl="1">
              <a:lnSpc>
                <a:spcPct val="120000"/>
              </a:lnSpc>
              <a:spcAft>
                <a:spcPts val="0"/>
              </a:spcAft>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Thinking about both physical space and the skills staff need, how could mainstream settings be more inclusive? </a:t>
            </a:r>
          </a:p>
          <a:p>
            <a:pPr marL="86995" lvl="1">
              <a:lnSpc>
                <a:spcPct val="120000"/>
              </a:lnSpc>
              <a:spcAft>
                <a:spcPts val="0"/>
              </a:spcAft>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The Sutton Trust suggests introducing ‘SEND Hubs’ in settings. What are your views on this? </a:t>
            </a:r>
          </a:p>
          <a:p>
            <a:pPr marL="372745" lvl="1" indent="-285750">
              <a:lnSpc>
                <a:spcPct val="120000"/>
              </a:lnSpc>
              <a:spcAft>
                <a:spcPts val="0"/>
              </a:spcAft>
              <a:buFont typeface="Arial" panose="020B0604020202020204" pitchFamily="34" charset="0"/>
              <a:buChar char="•"/>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Do you have suggestions on other ways education settings could be made more inclusive? </a:t>
            </a:r>
          </a:p>
          <a:p>
            <a:pPr marL="86995" lvl="1">
              <a:lnSpc>
                <a:spcPct val="120000"/>
              </a:lnSpc>
              <a:spcAft>
                <a:spcPts val="0"/>
              </a:spcAft>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The Education Select Committee suggests designating some high-quality specialist schools as ‘Centres of Excellence’ to share good practice. What do you think about this?</a:t>
            </a:r>
          </a:p>
          <a:p>
            <a:pPr marL="372745" lvl="1" indent="-285750">
              <a:lnSpc>
                <a:spcPct val="120000"/>
              </a:lnSpc>
              <a:spcAft>
                <a:spcPts val="0"/>
              </a:spcAft>
              <a:buFont typeface="Arial" panose="020B0604020202020204" pitchFamily="34" charset="0"/>
              <a:buChar char="•"/>
            </a:pPr>
            <a:endParaRPr lang="en-GB" sz="1500" b="0"/>
          </a:p>
          <a:p>
            <a:pPr marL="372745" lvl="1" indent="-285750">
              <a:lnSpc>
                <a:spcPct val="120000"/>
              </a:lnSpc>
              <a:spcAft>
                <a:spcPts val="0"/>
              </a:spcAft>
              <a:buFont typeface="Arial" panose="020B0604020202020204" pitchFamily="34" charset="0"/>
              <a:buChar char="•"/>
            </a:pPr>
            <a:r>
              <a:rPr lang="en-GB" sz="1500" b="0">
                <a:latin typeface="Arial"/>
                <a:cs typeface="Arial"/>
              </a:rPr>
              <a:t>How can specialist schools and colleges and mainstream schools and colleges work together to support children? </a:t>
            </a:r>
            <a:endParaRPr lang="en-GB" sz="1600">
              <a:solidFill>
                <a:srgbClr val="FF0000"/>
              </a:solidFill>
              <a:latin typeface="Arial"/>
              <a:cs typeface="Arial"/>
            </a:endParaRPr>
          </a:p>
        </p:txBody>
      </p:sp>
      <p:sp>
        <p:nvSpPr>
          <p:cNvPr id="5" name="Slide Number Placeholder 4">
            <a:extLst>
              <a:ext uri="{FF2B5EF4-FFF2-40B4-BE49-F238E27FC236}">
                <a16:creationId xmlns:a16="http://schemas.microsoft.com/office/drawing/2014/main" id="{D999BEA0-4A6D-A64D-C0BA-CBD99532ED60}"/>
              </a:ext>
              <a:ext uri="{C183D7F6-B498-43B3-948B-1728B52AA6E4}">
                <adec:decorative xmlns:adec="http://schemas.microsoft.com/office/drawing/2017/decorative" val="1"/>
              </a:ext>
            </a:extLst>
          </p:cNvPr>
          <p:cNvSpPr>
            <a:spLocks noGrp="1"/>
          </p:cNvSpPr>
          <p:nvPr>
            <p:ph type="sldNum" sz="quarter" idx="11"/>
          </p:nvPr>
        </p:nvSpPr>
        <p:spPr>
          <a:xfrm>
            <a:off x="11162192" y="6385075"/>
            <a:ext cx="750701"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2" name="TextBox 1">
            <a:extLst>
              <a:ext uri="{FF2B5EF4-FFF2-40B4-BE49-F238E27FC236}">
                <a16:creationId xmlns:a16="http://schemas.microsoft.com/office/drawing/2014/main" id="{B6CA827E-A3C4-1323-D4B3-8927589A7C9B}"/>
              </a:ext>
            </a:extLst>
          </p:cNvPr>
          <p:cNvSpPr txBox="1"/>
          <p:nvPr/>
        </p:nvSpPr>
        <p:spPr>
          <a:xfrm>
            <a:off x="445847" y="1137793"/>
            <a:ext cx="11300297" cy="897875"/>
          </a:xfrm>
          <a:prstGeom prst="rect">
            <a:avLst/>
          </a:prstGeom>
          <a:solidFill>
            <a:srgbClr val="C2E5F2"/>
          </a:solidFill>
        </p:spPr>
        <p:txBody>
          <a:bodyPr wrap="square" lIns="91440" tIns="45720" rIns="91440" bIns="45720" anchor="t">
            <a:spAutoFit/>
          </a:bodyPr>
          <a:lstStyle/>
          <a:p>
            <a:pPr>
              <a:lnSpc>
                <a:spcPct val="120000"/>
              </a:lnSpc>
            </a:pPr>
            <a:r>
              <a:rPr lang="en-GB" sz="1500" b="1">
                <a:solidFill>
                  <a:srgbClr val="000000"/>
                </a:solidFill>
              </a:rPr>
              <a:t>Children and young people with SEND should be able to learn at a school or college close to their home, alongside their peers, rather than travelling long distances from their family and community.  Special schools should continue to play a vital role supporting those with the most complex needs. </a:t>
            </a:r>
          </a:p>
        </p:txBody>
      </p:sp>
    </p:spTree>
    <p:extLst>
      <p:ext uri="{BB962C8B-B14F-4D97-AF65-F5344CB8AC3E}">
        <p14:creationId xmlns:p14="http://schemas.microsoft.com/office/powerpoint/2010/main" val="568401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4BBB0-35A0-08A4-8B23-0C6CD51B6B3E}"/>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4B2A5E8-A07E-16C5-6C3C-64F0E8210AFB}"/>
              </a:ext>
              <a:ext uri="{C183D7F6-B498-43B3-948B-1728B52AA6E4}">
                <adec:decorative xmlns:adec="http://schemas.microsoft.com/office/drawing/2017/decorative" val="1"/>
              </a:ext>
            </a:extLst>
          </p:cNvPr>
          <p:cNvSpPr>
            <a:spLocks noGrp="1"/>
          </p:cNvSpPr>
          <p:nvPr>
            <p:ph type="sldNum" sz="quarter" idx="11"/>
          </p:nvPr>
        </p:nvSpPr>
        <p:spPr>
          <a:xfrm>
            <a:off x="11162192" y="6385075"/>
            <a:ext cx="750701"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17" name="Title 16">
            <a:extLst>
              <a:ext uri="{FF2B5EF4-FFF2-40B4-BE49-F238E27FC236}">
                <a16:creationId xmlns:a16="http://schemas.microsoft.com/office/drawing/2014/main" id="{0EFCECED-93DF-3E6B-4143-6463916B4F35}"/>
              </a:ext>
            </a:extLst>
          </p:cNvPr>
          <p:cNvSpPr txBox="1">
            <a:spLocks noGrp="1"/>
          </p:cNvSpPr>
          <p:nvPr>
            <p:ph type="title" idx="4294967295"/>
          </p:nvPr>
        </p:nvSpPr>
        <p:spPr>
          <a:xfrm>
            <a:off x="371699" y="258477"/>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Fair </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3" name="TextBox 2">
            <a:extLst>
              <a:ext uri="{FF2B5EF4-FFF2-40B4-BE49-F238E27FC236}">
                <a16:creationId xmlns:a16="http://schemas.microsoft.com/office/drawing/2014/main" id="{A61029EA-BC6F-8582-FBA9-3CC8B43E3D21}"/>
              </a:ext>
            </a:extLst>
          </p:cNvPr>
          <p:cNvSpPr txBox="1"/>
          <p:nvPr/>
        </p:nvSpPr>
        <p:spPr>
          <a:xfrm>
            <a:off x="445850" y="1037855"/>
            <a:ext cx="11374450" cy="1174873"/>
          </a:xfrm>
          <a:prstGeom prst="rect">
            <a:avLst/>
          </a:prstGeom>
          <a:solidFill>
            <a:srgbClr val="C2E5F2"/>
          </a:solidFill>
        </p:spPr>
        <p:txBody>
          <a:bodyPr wrap="square" lIns="91440" tIns="45720" rIns="91440" bIns="45720" anchor="t">
            <a:spAutoFit/>
          </a:bodyPr>
          <a:lstStyle/>
          <a:p>
            <a:pPr>
              <a:lnSpc>
                <a:spcPct val="120000"/>
              </a:lnSpc>
            </a:pPr>
            <a:r>
              <a:rPr lang="en-GB" sz="1500" b="1"/>
              <a:t>Every school education setting should be resourced and able to meet common and predictable needs, including as they change over time, without parents having to fight to get support for their children. Where specialist provision is needed for children and young people in mainstream, special or alternative provision, we will ensure it is there, with clear legal requirements and safeguards for children and parents. </a:t>
            </a:r>
          </a:p>
        </p:txBody>
      </p:sp>
      <p:sp>
        <p:nvSpPr>
          <p:cNvPr id="7" name="TextBox 6">
            <a:extLst>
              <a:ext uri="{FF2B5EF4-FFF2-40B4-BE49-F238E27FC236}">
                <a16:creationId xmlns:a16="http://schemas.microsoft.com/office/drawing/2014/main" id="{B339B80E-CEB5-9CD9-3C53-980D2A8021D9}"/>
              </a:ext>
            </a:extLst>
          </p:cNvPr>
          <p:cNvSpPr txBox="1"/>
          <p:nvPr/>
        </p:nvSpPr>
        <p:spPr>
          <a:xfrm>
            <a:off x="445850" y="2345776"/>
            <a:ext cx="11300296" cy="4221861"/>
          </a:xfrm>
          <a:prstGeom prst="rect">
            <a:avLst/>
          </a:prstGeom>
          <a:noFill/>
        </p:spPr>
        <p:txBody>
          <a:bodyPr wrap="square" lIns="91440" tIns="45720" rIns="91440" bIns="45720" anchor="t">
            <a:spAutoFit/>
          </a:bodyPr>
          <a:lstStyle/>
          <a:p>
            <a:pPr>
              <a:lnSpc>
                <a:spcPct val="120000"/>
              </a:lnSpc>
            </a:pPr>
            <a:r>
              <a:rPr lang="en-GB" sz="1500"/>
              <a:t>The Education Select Committee outlined that the DfE should provide a national framework for support available to children with SEN across all settings. </a:t>
            </a:r>
            <a:endParaRPr lang="en-GB" sz="1500">
              <a:cs typeface="Arial"/>
            </a:endParaRPr>
          </a:p>
          <a:p>
            <a:pPr>
              <a:lnSpc>
                <a:spcPct val="120000"/>
              </a:lnSpc>
            </a:pPr>
            <a:endParaRPr lang="en-GB" sz="1500"/>
          </a:p>
          <a:p>
            <a:pPr marL="285750" indent="-285750">
              <a:lnSpc>
                <a:spcPct val="120000"/>
              </a:lnSpc>
              <a:buFont typeface="Arial" panose="020B0604020202020204" pitchFamily="34" charset="0"/>
              <a:buChar char="•"/>
            </a:pPr>
            <a:r>
              <a:rPr lang="en-GB" sz="1500"/>
              <a:t>What support should every school routinely offer to children with SEND?</a:t>
            </a:r>
            <a:endParaRPr lang="en-GB" sz="1500">
              <a:cs typeface="Arial"/>
            </a:endParaRPr>
          </a:p>
          <a:p>
            <a:pPr marL="285750" indent="-285750">
              <a:lnSpc>
                <a:spcPct val="120000"/>
              </a:lnSpc>
              <a:buFont typeface="Arial" panose="020B0604020202020204" pitchFamily="34" charset="0"/>
              <a:buChar char="•"/>
            </a:pPr>
            <a:endParaRPr lang="en-GB" sz="1500"/>
          </a:p>
          <a:p>
            <a:pPr>
              <a:lnSpc>
                <a:spcPct val="120000"/>
              </a:lnSpc>
            </a:pPr>
            <a:r>
              <a:rPr lang="en-GB" sz="1500"/>
              <a:t>The IPPR outlined how crucial it is for the government to work closely with parents to shape the reform proposals.</a:t>
            </a:r>
            <a:endParaRPr lang="en-GB" sz="1500">
              <a:cs typeface="Arial"/>
            </a:endParaRPr>
          </a:p>
          <a:p>
            <a:pPr>
              <a:lnSpc>
                <a:spcPct val="120000"/>
              </a:lnSpc>
            </a:pPr>
            <a:endParaRPr lang="en-GB" sz="1500"/>
          </a:p>
          <a:p>
            <a:pPr marL="285750" indent="-285750">
              <a:lnSpc>
                <a:spcPct val="120000"/>
              </a:lnSpc>
              <a:buFont typeface="Arial" panose="020B0604020202020204" pitchFamily="34" charset="0"/>
              <a:buChar char="•"/>
            </a:pPr>
            <a:r>
              <a:rPr lang="en-GB" sz="1500"/>
              <a:t>What can be done to ensure parents are listened to and kept informed and that their experiences are shared to support their child’s education? </a:t>
            </a:r>
            <a:endParaRPr lang="en-GB" sz="1500">
              <a:cs typeface="Arial"/>
            </a:endParaRPr>
          </a:p>
          <a:p>
            <a:pPr>
              <a:lnSpc>
                <a:spcPct val="120000"/>
              </a:lnSpc>
            </a:pPr>
            <a:endParaRPr lang="en-GB" sz="1500"/>
          </a:p>
          <a:p>
            <a:pPr marL="285750" indent="-285750">
              <a:lnSpc>
                <a:spcPct val="120000"/>
              </a:lnSpc>
              <a:buFont typeface="Arial" panose="020B0604020202020204" pitchFamily="34" charset="0"/>
              <a:buChar char="•"/>
            </a:pPr>
            <a:r>
              <a:rPr lang="en-GB" sz="1500"/>
              <a:t>Should the way settings work with parents change for families in different situations, like those experiencing poverty?</a:t>
            </a:r>
            <a:endParaRPr lang="en-GB" sz="1500">
              <a:cs typeface="Arial"/>
            </a:endParaRPr>
          </a:p>
          <a:p>
            <a:pPr>
              <a:lnSpc>
                <a:spcPct val="120000"/>
              </a:lnSpc>
            </a:pPr>
            <a:endParaRPr lang="en-GB" sz="1500"/>
          </a:p>
          <a:p>
            <a:pPr>
              <a:lnSpc>
                <a:spcPct val="120000"/>
              </a:lnSpc>
            </a:pPr>
            <a:r>
              <a:rPr lang="en-GB" sz="1500"/>
              <a:t>The Disabled Children’s Partnership and Sutton Trust suggest there is a postcode lottery in effective provision. </a:t>
            </a:r>
            <a:endParaRPr lang="en-GB" sz="1500">
              <a:cs typeface="Arial"/>
            </a:endParaRPr>
          </a:p>
          <a:p>
            <a:pPr>
              <a:lnSpc>
                <a:spcPct val="120000"/>
              </a:lnSpc>
            </a:pPr>
            <a:endParaRPr lang="en-GB" sz="1500"/>
          </a:p>
          <a:p>
            <a:pPr marL="285750" indent="-285750">
              <a:lnSpc>
                <a:spcPct val="120000"/>
              </a:lnSpc>
              <a:buFont typeface="Arial" panose="020B0604020202020204" pitchFamily="34" charset="0"/>
              <a:buChar char="•"/>
            </a:pPr>
            <a:r>
              <a:rPr lang="en-GB" sz="1500"/>
              <a:t>How can we make sure children and young people get the same high-quality support wherever they live in the country?</a:t>
            </a:r>
            <a:endParaRPr lang="en-GB" sz="1500">
              <a:cs typeface="Arial"/>
            </a:endParaRPr>
          </a:p>
        </p:txBody>
      </p:sp>
    </p:spTree>
    <p:extLst>
      <p:ext uri="{BB962C8B-B14F-4D97-AF65-F5344CB8AC3E}">
        <p14:creationId xmlns:p14="http://schemas.microsoft.com/office/powerpoint/2010/main" val="3446780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D1B5E-489F-0ECE-60A0-BDCEF55FA443}"/>
            </a:ext>
          </a:extLst>
        </p:cNvPr>
        <p:cNvGrpSpPr/>
        <p:nvPr/>
      </p:nvGrpSpPr>
      <p:grpSpPr>
        <a:xfrm>
          <a:off x="0" y="0"/>
          <a:ext cx="0" cy="0"/>
          <a:chOff x="0" y="0"/>
          <a:chExt cx="0" cy="0"/>
        </a:xfrm>
      </p:grpSpPr>
      <p:sp>
        <p:nvSpPr>
          <p:cNvPr id="17" name="Title 16">
            <a:extLst>
              <a:ext uri="{FF2B5EF4-FFF2-40B4-BE49-F238E27FC236}">
                <a16:creationId xmlns:a16="http://schemas.microsoft.com/office/drawing/2014/main" id="{8CA9F692-EDDC-51F8-144B-D4F846B08398}"/>
              </a:ext>
            </a:extLst>
          </p:cNvPr>
          <p:cNvSpPr txBox="1">
            <a:spLocks noGrp="1"/>
          </p:cNvSpPr>
          <p:nvPr>
            <p:ph type="title" idx="4294967295"/>
          </p:nvPr>
        </p:nvSpPr>
        <p:spPr>
          <a:xfrm>
            <a:off x="371699" y="356640"/>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Effective </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3" name="TextBox 2">
            <a:extLst>
              <a:ext uri="{FF2B5EF4-FFF2-40B4-BE49-F238E27FC236}">
                <a16:creationId xmlns:a16="http://schemas.microsoft.com/office/drawing/2014/main" id="{E728128D-5D29-36F8-2042-4E6157DB509A}"/>
              </a:ext>
            </a:extLst>
          </p:cNvPr>
          <p:cNvSpPr txBox="1"/>
          <p:nvPr/>
        </p:nvSpPr>
        <p:spPr>
          <a:xfrm>
            <a:off x="520003" y="1151342"/>
            <a:ext cx="11300297" cy="620876"/>
          </a:xfrm>
          <a:prstGeom prst="rect">
            <a:avLst/>
          </a:prstGeom>
          <a:solidFill>
            <a:srgbClr val="C2E5F2"/>
          </a:solidFill>
        </p:spPr>
        <p:txBody>
          <a:bodyPr wrap="square">
            <a:spAutoFit/>
          </a:bodyPr>
          <a:lstStyle/>
          <a:p>
            <a:pPr lvl="0" defTabSz="685783">
              <a:lnSpc>
                <a:spcPct val="120000"/>
              </a:lnSpc>
              <a:defRPr/>
            </a:pPr>
            <a:r>
              <a:rPr lang="en-GB" sz="1500" b="1">
                <a:solidFill>
                  <a:srgbClr val="000000"/>
                </a:solidFill>
              </a:rPr>
              <a:t>Reforms should be grounded in evidence, ensuring all education settings know where to go to find effective practice that has excellent long-term outcomes for children and young people. </a:t>
            </a:r>
            <a:endParaRPr lang="en-GB" sz="1500"/>
          </a:p>
        </p:txBody>
      </p:sp>
      <p:sp>
        <p:nvSpPr>
          <p:cNvPr id="18" name="Content Placeholder 17">
            <a:extLst>
              <a:ext uri="{FF2B5EF4-FFF2-40B4-BE49-F238E27FC236}">
                <a16:creationId xmlns:a16="http://schemas.microsoft.com/office/drawing/2014/main" id="{FD6B58F3-6DE2-9180-368C-B34C43F0830D}"/>
              </a:ext>
            </a:extLst>
          </p:cNvPr>
          <p:cNvSpPr>
            <a:spLocks noGrp="1"/>
          </p:cNvSpPr>
          <p:nvPr>
            <p:ph idx="1"/>
          </p:nvPr>
        </p:nvSpPr>
        <p:spPr>
          <a:xfrm>
            <a:off x="520003" y="1991648"/>
            <a:ext cx="11300297" cy="4033651"/>
          </a:xfrm>
        </p:spPr>
        <p:txBody>
          <a:bodyPr vert="horz" lIns="0" tIns="0" rIns="0" bIns="0" rtlCol="0" anchor="t">
            <a:noAutofit/>
          </a:bodyPr>
          <a:lstStyle/>
          <a:p>
            <a:pPr marL="86995" lvl="1">
              <a:lnSpc>
                <a:spcPct val="120000"/>
              </a:lnSpc>
              <a:spcAft>
                <a:spcPts val="0"/>
              </a:spcAft>
            </a:pPr>
            <a:r>
              <a:rPr lang="en-GB" sz="1500" b="0"/>
              <a:t>The Disabled Children’s Partnership and the Education Select Committee both recommend teachers should receive CPD on inclusive practice. </a:t>
            </a:r>
          </a:p>
          <a:p>
            <a:pPr marL="86995" lvl="1">
              <a:lnSpc>
                <a:spcPct val="120000"/>
              </a:lnSpc>
              <a:spcAft>
                <a:spcPts val="0"/>
              </a:spcAft>
            </a:pPr>
            <a:endParaRPr lang="en-GB" sz="1500" b="0"/>
          </a:p>
          <a:p>
            <a:pPr marL="372745" lvl="1" indent="-285750">
              <a:lnSpc>
                <a:spcPct val="120000"/>
              </a:lnSpc>
              <a:spcAft>
                <a:spcPts val="0"/>
              </a:spcAft>
              <a:buFont typeface="Arial" panose="020B0604020202020204" pitchFamily="34" charset="0"/>
              <a:buChar char="•"/>
            </a:pPr>
            <a:r>
              <a:rPr lang="en-GB" sz="1500" b="0"/>
              <a:t>Do you think mandatory CPD would help achieve high-quality support for children and young people? </a:t>
            </a:r>
            <a:r>
              <a:rPr lang="en-GB" sz="1500" b="0">
                <a:latin typeface="Arial"/>
                <a:cs typeface="Arial"/>
              </a:rPr>
              <a:t>What CPD topics should it cover for different stages of education?</a:t>
            </a:r>
          </a:p>
          <a:p>
            <a:pPr marL="86995" lvl="1">
              <a:lnSpc>
                <a:spcPct val="120000"/>
              </a:lnSpc>
              <a:spcAft>
                <a:spcPts val="0"/>
              </a:spcAft>
            </a:pPr>
            <a:endParaRPr lang="en-GB" sz="1500" b="0"/>
          </a:p>
          <a:p>
            <a:pPr marL="86995" lvl="1">
              <a:lnSpc>
                <a:spcPct val="120000"/>
              </a:lnSpc>
              <a:spcAft>
                <a:spcPts val="0"/>
              </a:spcAft>
            </a:pPr>
            <a:r>
              <a:rPr lang="en-GB" sz="1500" b="0">
                <a:latin typeface="Arial"/>
                <a:cs typeface="Arial"/>
              </a:rPr>
              <a:t>The National Foundation for Education Research recommend that SENCOs should be empowered to become agents of change across their schools and trusts. </a:t>
            </a:r>
          </a:p>
          <a:p>
            <a:pPr marL="86995" lvl="1">
              <a:lnSpc>
                <a:spcPct val="120000"/>
              </a:lnSpc>
              <a:spcAft>
                <a:spcPts val="0"/>
              </a:spcAft>
            </a:pPr>
            <a:endParaRPr lang="en-GB" sz="1500" b="0"/>
          </a:p>
          <a:p>
            <a:pPr marL="372745" lvl="1" indent="-285750">
              <a:lnSpc>
                <a:spcPct val="120000"/>
              </a:lnSpc>
              <a:spcAft>
                <a:spcPts val="0"/>
              </a:spcAft>
              <a:buFont typeface="Arial" panose="020B0604020202020204" pitchFamily="34" charset="0"/>
              <a:buChar char="•"/>
            </a:pPr>
            <a:r>
              <a:rPr lang="en-GB" sz="1500" b="0"/>
              <a:t>What changes do you think are required to support and enhance the role of SENCOs in education settings? </a:t>
            </a:r>
          </a:p>
          <a:p>
            <a:pPr marL="86995" lvl="1">
              <a:lnSpc>
                <a:spcPct val="120000"/>
              </a:lnSpc>
              <a:spcAft>
                <a:spcPts val="0"/>
              </a:spcAft>
            </a:pPr>
            <a:endParaRPr lang="en-GB" sz="1500" b="0"/>
          </a:p>
          <a:p>
            <a:pPr marL="86995" lvl="1">
              <a:lnSpc>
                <a:spcPct val="120000"/>
              </a:lnSpc>
              <a:spcAft>
                <a:spcPts val="0"/>
              </a:spcAft>
            </a:pPr>
            <a:r>
              <a:rPr lang="en-GB" sz="1500" b="0">
                <a:latin typeface="Arial"/>
                <a:cs typeface="Arial"/>
              </a:rPr>
              <a:t>Nuffield Foundation highlights areas to focus on for building an evidence base.  </a:t>
            </a:r>
          </a:p>
          <a:p>
            <a:pPr marL="86995" lvl="1">
              <a:lnSpc>
                <a:spcPct val="120000"/>
              </a:lnSpc>
              <a:spcAft>
                <a:spcPts val="0"/>
              </a:spcAft>
            </a:pPr>
            <a:endParaRPr lang="en-GB" sz="1500" b="0"/>
          </a:p>
          <a:p>
            <a:pPr marL="372745" lvl="1" indent="-285750">
              <a:lnSpc>
                <a:spcPct val="120000"/>
              </a:lnSpc>
              <a:spcAft>
                <a:spcPts val="0"/>
              </a:spcAft>
              <a:buFont typeface="Arial" panose="020B0604020202020204" pitchFamily="34" charset="0"/>
              <a:buChar char="•"/>
            </a:pPr>
            <a:r>
              <a:rPr lang="en-GB" sz="1500" b="0"/>
              <a:t>What areas should we focus on when collecting evidence about SEND support?</a:t>
            </a:r>
          </a:p>
          <a:p>
            <a:pPr marL="372745" lvl="1" indent="-285750">
              <a:lnSpc>
                <a:spcPct val="120000"/>
              </a:lnSpc>
              <a:spcAft>
                <a:spcPts val="0"/>
              </a:spcAft>
              <a:buFont typeface="Arial" panose="020B0604020202020204" pitchFamily="34" charset="0"/>
              <a:buChar char="•"/>
            </a:pPr>
            <a:endParaRPr lang="en-GB" sz="1500" b="0"/>
          </a:p>
          <a:p>
            <a:pPr marL="372745" lvl="1" indent="-285750">
              <a:lnSpc>
                <a:spcPct val="120000"/>
              </a:lnSpc>
              <a:spcAft>
                <a:spcPts val="0"/>
              </a:spcAft>
              <a:buFont typeface="Arial" panose="020B0604020202020204" pitchFamily="34" charset="0"/>
              <a:buChar char="•"/>
            </a:pPr>
            <a:r>
              <a:rPr lang="en-GB" sz="1500" b="0"/>
              <a:t>What kind of evidence would you want education settings to use when deciding how to help a child or young person? </a:t>
            </a:r>
          </a:p>
        </p:txBody>
      </p:sp>
    </p:spTree>
    <p:extLst>
      <p:ext uri="{BB962C8B-B14F-4D97-AF65-F5344CB8AC3E}">
        <p14:creationId xmlns:p14="http://schemas.microsoft.com/office/powerpoint/2010/main" val="1163796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88407-E54C-0BDF-B659-3E12AB91DAC1}"/>
            </a:ext>
          </a:extLst>
        </p:cNvPr>
        <p:cNvGrpSpPr/>
        <p:nvPr/>
      </p:nvGrpSpPr>
      <p:grpSpPr>
        <a:xfrm>
          <a:off x="0" y="0"/>
          <a:ext cx="0" cy="0"/>
          <a:chOff x="0" y="0"/>
          <a:chExt cx="0" cy="0"/>
        </a:xfrm>
      </p:grpSpPr>
      <p:sp>
        <p:nvSpPr>
          <p:cNvPr id="17" name="Title 16">
            <a:extLst>
              <a:ext uri="{FF2B5EF4-FFF2-40B4-BE49-F238E27FC236}">
                <a16:creationId xmlns:a16="http://schemas.microsoft.com/office/drawing/2014/main" id="{265FCE0C-E5AC-3D1E-F00F-E5A7744D878E}"/>
              </a:ext>
            </a:extLst>
          </p:cNvPr>
          <p:cNvSpPr txBox="1">
            <a:spLocks noGrp="1"/>
          </p:cNvSpPr>
          <p:nvPr>
            <p:ph type="title" idx="4294967295"/>
          </p:nvPr>
        </p:nvSpPr>
        <p:spPr>
          <a:xfrm>
            <a:off x="371699" y="356640"/>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Shared </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3" name="TextBox 2">
            <a:extLst>
              <a:ext uri="{FF2B5EF4-FFF2-40B4-BE49-F238E27FC236}">
                <a16:creationId xmlns:a16="http://schemas.microsoft.com/office/drawing/2014/main" id="{10D4CEF5-F799-45EC-FA78-5B03B3E14131}"/>
              </a:ext>
            </a:extLst>
          </p:cNvPr>
          <p:cNvSpPr txBox="1"/>
          <p:nvPr/>
        </p:nvSpPr>
        <p:spPr>
          <a:xfrm>
            <a:off x="445851" y="1121806"/>
            <a:ext cx="11374450" cy="620876"/>
          </a:xfrm>
          <a:prstGeom prst="rect">
            <a:avLst/>
          </a:prstGeom>
          <a:solidFill>
            <a:srgbClr val="C2E5F2"/>
          </a:solidFill>
        </p:spPr>
        <p:txBody>
          <a:bodyPr wrap="square">
            <a:spAutoFit/>
          </a:bodyPr>
          <a:lstStyle/>
          <a:p>
            <a:pPr lvl="0" defTabSz="685783">
              <a:lnSpc>
                <a:spcPct val="120000"/>
              </a:lnSpc>
              <a:defRPr/>
            </a:pPr>
            <a:r>
              <a:rPr lang="en-GB" sz="1500" b="1">
                <a:solidFill>
                  <a:srgbClr val="000000"/>
                </a:solidFill>
              </a:rPr>
              <a:t>Education, health and care services should work in partnership with local government, families, teachers, experts and representative bodies to deliver better experiences and outcomes for all our children and young people. </a:t>
            </a:r>
            <a:endParaRPr lang="en-GB" sz="1500" b="1"/>
          </a:p>
        </p:txBody>
      </p:sp>
      <p:sp>
        <p:nvSpPr>
          <p:cNvPr id="7" name="TextBox 6">
            <a:extLst>
              <a:ext uri="{FF2B5EF4-FFF2-40B4-BE49-F238E27FC236}">
                <a16:creationId xmlns:a16="http://schemas.microsoft.com/office/drawing/2014/main" id="{8BFE1203-0899-43AA-093F-67680D79AB59}"/>
              </a:ext>
            </a:extLst>
          </p:cNvPr>
          <p:cNvSpPr txBox="1"/>
          <p:nvPr/>
        </p:nvSpPr>
        <p:spPr>
          <a:xfrm>
            <a:off x="445851" y="1968018"/>
            <a:ext cx="11300297" cy="4708981"/>
          </a:xfrm>
          <a:prstGeom prst="rect">
            <a:avLst/>
          </a:prstGeom>
          <a:noFill/>
        </p:spPr>
        <p:txBody>
          <a:bodyPr wrap="square" lIns="91440" tIns="45720" rIns="91440" bIns="45720" anchor="t">
            <a:spAutoFit/>
          </a:bodyPr>
          <a:lstStyle/>
          <a:p>
            <a:r>
              <a:rPr lang="en-GB" sz="1500"/>
              <a:t>The Disabled Children’s Partnership and The Children’s Commissioner have highlighted the importance of local services like health and education working together. </a:t>
            </a:r>
          </a:p>
          <a:p>
            <a:endParaRPr lang="en-GB" sz="1500"/>
          </a:p>
          <a:p>
            <a:pPr marL="285750" indent="-285750">
              <a:buFont typeface="Arial" panose="020B0604020202020204" pitchFamily="34" charset="0"/>
              <a:buChar char="•"/>
            </a:pPr>
            <a:r>
              <a:rPr lang="en-GB" sz="1500"/>
              <a:t>What does good join-up across local services look like? </a:t>
            </a:r>
            <a:endParaRPr lang="en-GB" sz="1500">
              <a:cs typeface="Arial"/>
            </a:endParaRPr>
          </a:p>
          <a:p>
            <a:endParaRPr lang="en-GB" sz="1500"/>
          </a:p>
          <a:p>
            <a:pPr marL="285750" indent="-285750">
              <a:buFont typeface="Arial" panose="020B0604020202020204" pitchFamily="34" charset="0"/>
              <a:buChar char="•"/>
            </a:pPr>
            <a:r>
              <a:rPr lang="en-GB" sz="1500"/>
              <a:t>What are the main barriers stopping services from working well together?</a:t>
            </a:r>
          </a:p>
          <a:p>
            <a:endParaRPr lang="en-GB" sz="1500"/>
          </a:p>
          <a:p>
            <a:pPr marL="285750" indent="-285750">
              <a:buFont typeface="Arial" panose="020B0604020202020204" pitchFamily="34" charset="0"/>
              <a:buChar char="•"/>
            </a:pPr>
            <a:r>
              <a:rPr lang="en-GB" sz="1500"/>
              <a:t>How should we make sure services are held accountable for working together?</a:t>
            </a:r>
            <a:br>
              <a:rPr lang="en-GB" sz="1500"/>
            </a:br>
            <a:endParaRPr lang="en-GB" sz="1500"/>
          </a:p>
          <a:p>
            <a:r>
              <a:rPr lang="en-GB" sz="1500"/>
              <a:t>The Education Select Committee recommends that families should have access to independent advocacy. </a:t>
            </a:r>
            <a:endParaRPr lang="en-GB" sz="1500">
              <a:cs typeface="Arial"/>
            </a:endParaRPr>
          </a:p>
          <a:p>
            <a:endParaRPr lang="en-GB" sz="1500"/>
          </a:p>
          <a:p>
            <a:pPr marL="285750" indent="-285750">
              <a:buFont typeface="Arial" panose="020B0604020202020204" pitchFamily="34" charset="0"/>
              <a:buChar char="•"/>
            </a:pPr>
            <a:r>
              <a:rPr lang="en-GB" sz="1500"/>
              <a:t>What would good independent advocacy look like, both in mediation services and in other areas of SEND resolution? </a:t>
            </a:r>
          </a:p>
          <a:p>
            <a:endParaRPr lang="en-GB" sz="1500"/>
          </a:p>
          <a:p>
            <a:r>
              <a:rPr lang="en-GB" sz="1500"/>
              <a:t>The Children’s Commissioner outlined the current challenges around transitions. The Disabled Children’s partnership also outlined how councils need a plan to ensure transitions are handled well. </a:t>
            </a:r>
          </a:p>
          <a:p>
            <a:endParaRPr lang="en-GB" sz="1500"/>
          </a:p>
          <a:p>
            <a:pPr marL="285750" indent="-285750">
              <a:buFont typeface="Arial" panose="020B0604020202020204" pitchFamily="34" charset="0"/>
              <a:buChar char="•"/>
            </a:pPr>
            <a:r>
              <a:rPr lang="en-GB" sz="1500"/>
              <a:t>How can early years, schools, colleges, and employers work together to support children as they move through different stages of education?</a:t>
            </a:r>
          </a:p>
          <a:p>
            <a:pPr marL="285750" indent="-285750">
              <a:buFont typeface="Arial" panose="020B0604020202020204" pitchFamily="34" charset="0"/>
              <a:buChar char="•"/>
            </a:pPr>
            <a:endParaRPr lang="en-GB" sz="1500"/>
          </a:p>
          <a:p>
            <a:pPr marL="285750" indent="-285750">
              <a:buFont typeface="Arial" panose="020B0604020202020204" pitchFamily="34" charset="0"/>
              <a:buChar char="•"/>
            </a:pPr>
            <a:r>
              <a:rPr lang="en-GB" sz="1500"/>
              <a:t>What would a successful model for this look like?</a:t>
            </a:r>
          </a:p>
        </p:txBody>
      </p:sp>
    </p:spTree>
    <p:extLst>
      <p:ext uri="{BB962C8B-B14F-4D97-AF65-F5344CB8AC3E}">
        <p14:creationId xmlns:p14="http://schemas.microsoft.com/office/powerpoint/2010/main" val="9148613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A8CE5A0-6D54-98F7-1EA1-4E8AB52557D4}"/>
              </a:ext>
            </a:extLst>
          </p:cNvPr>
          <p:cNvSpPr>
            <a:spLocks noGrp="1"/>
          </p:cNvSpPr>
          <p:nvPr>
            <p:ph type="title"/>
          </p:nvPr>
        </p:nvSpPr>
        <p:spPr>
          <a:xfrm>
            <a:off x="632577" y="588068"/>
            <a:ext cx="11028473" cy="512514"/>
          </a:xfrm>
        </p:spPr>
        <p:txBody>
          <a:bodyPr/>
          <a:lstStyle/>
          <a:p>
            <a:r>
              <a:rPr lang="en-GB">
                <a:latin typeface="Arial"/>
                <a:cs typeface="Arial"/>
              </a:rPr>
              <a:t>Sources </a:t>
            </a:r>
            <a:endParaRPr lang="en-GB"/>
          </a:p>
        </p:txBody>
      </p:sp>
      <p:sp>
        <p:nvSpPr>
          <p:cNvPr id="5" name="Slide Number Placeholder 4">
            <a:extLst>
              <a:ext uri="{FF2B5EF4-FFF2-40B4-BE49-F238E27FC236}">
                <a16:creationId xmlns:a16="http://schemas.microsoft.com/office/drawing/2014/main" id="{1A90DAF8-0F89-312C-B172-FD5D4567EA50}"/>
              </a:ext>
            </a:extLst>
          </p:cNvPr>
          <p:cNvSpPr>
            <a:spLocks noGrp="1"/>
          </p:cNvSpPr>
          <p:nvPr>
            <p:ph type="sldNum" sz="quarter" idx="11"/>
          </p:nvPr>
        </p:nvSpPr>
        <p:spPr/>
        <p:txBody>
          <a:bodyPr/>
          <a:lstStyle/>
          <a:p>
            <a:fld id="{4FAB73BC-B049-4115-A692-8D63A059BFB8}" type="slidenum">
              <a:rPr lang="en-GB" smtClean="0"/>
              <a:pPr/>
              <a:t>15</a:t>
            </a:fld>
            <a:endParaRPr lang="en-GB"/>
          </a:p>
        </p:txBody>
      </p:sp>
      <p:graphicFrame>
        <p:nvGraphicFramePr>
          <p:cNvPr id="6" name="Table 5">
            <a:extLst>
              <a:ext uri="{FF2B5EF4-FFF2-40B4-BE49-F238E27FC236}">
                <a16:creationId xmlns:a16="http://schemas.microsoft.com/office/drawing/2014/main" id="{8A45999E-E066-5F27-E8A2-6CF30C6ED4AC}"/>
              </a:ext>
            </a:extLst>
          </p:cNvPr>
          <p:cNvGraphicFramePr>
            <a:graphicFrameLocks noGrp="1"/>
          </p:cNvGraphicFramePr>
          <p:nvPr>
            <p:extLst>
              <p:ext uri="{D42A27DB-BD31-4B8C-83A1-F6EECF244321}">
                <p14:modId xmlns:p14="http://schemas.microsoft.com/office/powerpoint/2010/main" val="3542139525"/>
              </p:ext>
            </p:extLst>
          </p:nvPr>
        </p:nvGraphicFramePr>
        <p:xfrm>
          <a:off x="632577" y="1191394"/>
          <a:ext cx="10926846" cy="5010413"/>
        </p:xfrm>
        <a:graphic>
          <a:graphicData uri="http://schemas.openxmlformats.org/drawingml/2006/table">
            <a:tbl>
              <a:tblPr firstRow="1" bandRow="1">
                <a:tableStyleId>{5940675A-B579-460E-94D1-54222C63F5DA}</a:tableStyleId>
              </a:tblPr>
              <a:tblGrid>
                <a:gridCol w="4373450">
                  <a:extLst>
                    <a:ext uri="{9D8B030D-6E8A-4147-A177-3AD203B41FA5}">
                      <a16:colId xmlns:a16="http://schemas.microsoft.com/office/drawing/2014/main" val="1117108427"/>
                    </a:ext>
                  </a:extLst>
                </a:gridCol>
                <a:gridCol w="6553396">
                  <a:extLst>
                    <a:ext uri="{9D8B030D-6E8A-4147-A177-3AD203B41FA5}">
                      <a16:colId xmlns:a16="http://schemas.microsoft.com/office/drawing/2014/main" val="759067079"/>
                    </a:ext>
                  </a:extLst>
                </a:gridCol>
              </a:tblGrid>
              <a:tr h="649549">
                <a:tc>
                  <a:txBody>
                    <a:bodyPr/>
                    <a:lstStyle/>
                    <a:p>
                      <a:pPr lvl="0">
                        <a:buNone/>
                      </a:pPr>
                      <a:r>
                        <a:rPr lang="en-GB" sz="1600" b="1" u="none" strike="noStrike" noProof="0">
                          <a:solidFill>
                            <a:schemeClr val="tx1"/>
                          </a:solidFill>
                        </a:rPr>
                        <a:t>Children's Commissioner </a:t>
                      </a:r>
                      <a:endParaRPr lang="en-GB" sz="1600" b="1" i="0" u="none" strike="noStrike" noProof="0">
                        <a:solidFill>
                          <a:schemeClr val="tx1"/>
                        </a:solidFill>
                        <a:latin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GB" sz="1600">
                          <a:solidFill>
                            <a:schemeClr val="tx1"/>
                          </a:solidFill>
                          <a:hlinkClick r:id="rId2">
                            <a:extLst>
                              <a:ext uri="{A12FA001-AC4F-418D-AE19-62706E023703}">
                                <ahyp:hlinkClr xmlns:ahyp="http://schemas.microsoft.com/office/drawing/2018/hyperlinkcolor" val="tx"/>
                              </a:ext>
                            </a:extLst>
                          </a:hlinkClick>
                        </a:rPr>
                        <a:t>The Children's Plan (2025)</a:t>
                      </a:r>
                      <a:endParaRPr lang="en-GB" sz="160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505692474"/>
                  </a:ext>
                </a:extLst>
              </a:tr>
              <a:tr h="649549">
                <a:tc>
                  <a:txBody>
                    <a:bodyPr/>
                    <a:lstStyle/>
                    <a:p>
                      <a:pPr lvl="0">
                        <a:buNone/>
                      </a:pPr>
                      <a:r>
                        <a:rPr lang="en-GB" sz="1600" b="1" u="none" strike="noStrike" noProof="0">
                          <a:solidFill>
                            <a:schemeClr val="tx1"/>
                          </a:solidFill>
                        </a:rPr>
                        <a:t>Disabled Children’s Partnership</a:t>
                      </a:r>
                      <a:endParaRPr lang="en-US" sz="160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GB" sz="1600">
                          <a:solidFill>
                            <a:schemeClr val="tx1"/>
                          </a:solidFill>
                          <a:hlinkClick r:id="rId3">
                            <a:extLst>
                              <a:ext uri="{A12FA001-AC4F-418D-AE19-62706E023703}">
                                <ahyp:hlinkClr xmlns:ahyp="http://schemas.microsoft.com/office/drawing/2018/hyperlinkcolor" val="tx"/>
                              </a:ext>
                            </a:extLst>
                          </a:hlinkClick>
                        </a:rPr>
                        <a:t>Fight For Ordinary (2025)</a:t>
                      </a:r>
                      <a:endParaRPr lang="en-GB" sz="160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93598584"/>
                  </a:ext>
                </a:extLst>
              </a:tr>
              <a:tr h="649546">
                <a:tc>
                  <a:txBody>
                    <a:bodyPr/>
                    <a:lstStyle/>
                    <a:p>
                      <a:pPr lvl="0">
                        <a:buNone/>
                      </a:pPr>
                      <a:r>
                        <a:rPr lang="en-GB" sz="1600" b="1" u="none" strike="noStrike" noProof="0">
                          <a:solidFill>
                            <a:schemeClr val="tx1"/>
                          </a:solidFill>
                        </a:rPr>
                        <a:t>Education Select Committee</a:t>
                      </a:r>
                      <a:endParaRPr lang="en-GB" sz="1600" b="1" i="0" u="none" strike="noStrike" noProof="0">
                        <a:solidFill>
                          <a:schemeClr val="tx1"/>
                        </a:solidFill>
                        <a:latin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0">
                        <a:buNone/>
                      </a:pPr>
                      <a:r>
                        <a:rPr lang="en-GB" sz="1600">
                          <a:solidFill>
                            <a:schemeClr val="tx1"/>
                          </a:solidFill>
                          <a:hlinkClick r:id="rId4">
                            <a:extLst>
                              <a:ext uri="{A12FA001-AC4F-418D-AE19-62706E023703}">
                                <ahyp:hlinkClr xmlns:ahyp="http://schemas.microsoft.com/office/drawing/2018/hyperlinkcolor" val="tx"/>
                              </a:ext>
                            </a:extLst>
                          </a:hlinkClick>
                        </a:rPr>
                        <a:t>Solving the SEND Crisis (2025)</a:t>
                      </a:r>
                      <a:endParaRPr lang="en-GB" sz="160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31089082"/>
                  </a:ext>
                </a:extLst>
              </a:tr>
              <a:tr h="649546">
                <a:tc>
                  <a:txBody>
                    <a:bodyPr/>
                    <a:lstStyle/>
                    <a:p>
                      <a:pPr lvl="0">
                        <a:buNone/>
                      </a:pPr>
                      <a:r>
                        <a:rPr lang="en-GB" sz="1600" b="1" u="none" strike="noStrike" noProof="0">
                          <a:solidFill>
                            <a:schemeClr val="tx1"/>
                          </a:solidFill>
                        </a:rPr>
                        <a:t>Institute for Public Policy Research </a:t>
                      </a:r>
                      <a:endParaRPr lang="en-GB" sz="1600" b="1" i="0" u="none" strike="noStrike" noProof="0">
                        <a:solidFill>
                          <a:schemeClr val="tx1"/>
                        </a:solidFill>
                        <a:latin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0">
                        <a:buNone/>
                      </a:pPr>
                      <a:r>
                        <a:rPr lang="en-GB" sz="1600" b="0" u="none" strike="noStrike" noProof="0">
                          <a:solidFill>
                            <a:srgbClr val="183860"/>
                          </a:solidFill>
                          <a:hlinkClick r:id="rId5">
                            <a:extLst>
                              <a:ext uri="{A12FA001-AC4F-418D-AE19-62706E023703}">
                                <ahyp:hlinkClr xmlns:ahyp="http://schemas.microsoft.com/office/drawing/2018/hyperlinkcolor" val="tx"/>
                              </a:ext>
                            </a:extLst>
                          </a:hlinkClick>
                        </a:rPr>
                        <a:t>Breaking the Cycle: A Blueprint for SEND Reform </a:t>
                      </a:r>
                      <a:r>
                        <a:rPr lang="en-US" sz="1600" b="0" u="none" strike="noStrike" noProof="0">
                          <a:solidFill>
                            <a:srgbClr val="183860"/>
                          </a:solidFill>
                          <a:hlinkClick r:id="rId5">
                            <a:extLst>
                              <a:ext uri="{A12FA001-AC4F-418D-AE19-62706E023703}">
                                <ahyp:hlinkClr xmlns:ahyp="http://schemas.microsoft.com/office/drawing/2018/hyperlinkcolor" val="tx"/>
                              </a:ext>
                            </a:extLst>
                          </a:hlinkClick>
                        </a:rPr>
                        <a:t>(</a:t>
                      </a:r>
                      <a:r>
                        <a:rPr lang="en-GB" sz="1600" b="0" u="none" strike="noStrike" noProof="0">
                          <a:solidFill>
                            <a:schemeClr val="tx1"/>
                          </a:solidFill>
                          <a:hlinkClick r:id="rId5">
                            <a:extLst>
                              <a:ext uri="{A12FA001-AC4F-418D-AE19-62706E023703}">
                                <ahyp:hlinkClr xmlns:ahyp="http://schemas.microsoft.com/office/drawing/2018/hyperlinkcolor" val="tx"/>
                              </a:ext>
                            </a:extLst>
                          </a:hlinkClick>
                        </a:rPr>
                        <a:t>2025)</a:t>
                      </a:r>
                      <a:endParaRPr lang="en-GB" sz="160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103686103"/>
                  </a:ext>
                </a:extLst>
              </a:tr>
              <a:tr h="881339">
                <a:tc>
                  <a:txBody>
                    <a:bodyPr/>
                    <a:lstStyle/>
                    <a:p>
                      <a:pPr lvl="0">
                        <a:buNone/>
                      </a:pPr>
                      <a:r>
                        <a:rPr lang="en-GB" sz="1600" b="1" u="none" strike="noStrike" noProof="0">
                          <a:solidFill>
                            <a:schemeClr val="tx1"/>
                          </a:solidFill>
                        </a:rPr>
                        <a:t>Nuffield Foundation </a:t>
                      </a:r>
                      <a:endParaRPr lang="en-GB" sz="1600" b="1" i="0" u="none" strike="noStrike" noProof="0">
                        <a:solidFill>
                          <a:schemeClr val="tx1"/>
                        </a:solidFill>
                        <a:latin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0">
                        <a:buNone/>
                      </a:pPr>
                      <a:r>
                        <a:rPr lang="en-GB" sz="1600">
                          <a:solidFill>
                            <a:schemeClr val="tx1"/>
                          </a:solidFill>
                          <a:hlinkClick r:id="rId6">
                            <a:extLst>
                              <a:ext uri="{A12FA001-AC4F-418D-AE19-62706E023703}">
                                <ahyp:hlinkClr xmlns:ahyp="http://schemas.microsoft.com/office/drawing/2018/hyperlinkcolor" val="tx"/>
                              </a:ext>
                            </a:extLst>
                          </a:hlinkClick>
                        </a:rPr>
                        <a:t>Raising Educational outcomes for students with Special Educational Needs and Disabilities (2025)</a:t>
                      </a:r>
                      <a:endParaRPr lang="en-GB" sz="160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82613890"/>
                  </a:ext>
                </a:extLst>
              </a:tr>
              <a:tr h="881339">
                <a:tc>
                  <a:txBody>
                    <a:bodyPr/>
                    <a:lstStyle/>
                    <a:p>
                      <a:pPr lvl="0">
                        <a:buNone/>
                      </a:pPr>
                      <a:r>
                        <a:rPr lang="en-GB" sz="1600" b="1" u="none" strike="noStrike" noProof="0">
                          <a:solidFill>
                            <a:schemeClr val="tx1"/>
                          </a:solidFill>
                        </a:rPr>
                        <a:t>National Foundation for Educational Research </a:t>
                      </a:r>
                      <a:endParaRPr lang="en-GB" sz="1600" b="1" i="0" u="none" strike="noStrike" noProof="0">
                        <a:solidFill>
                          <a:schemeClr val="tx1"/>
                        </a:solidFill>
                        <a:latin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0">
                        <a:buNone/>
                      </a:pPr>
                      <a:r>
                        <a:rPr lang="en-GB" sz="1600">
                          <a:solidFill>
                            <a:schemeClr val="tx1"/>
                          </a:solidFill>
                          <a:hlinkClick r:id="rId7">
                            <a:extLst>
                              <a:ext uri="{A12FA001-AC4F-418D-AE19-62706E023703}">
                                <ahyp:hlinkClr xmlns:ahyp="http://schemas.microsoft.com/office/drawing/2018/hyperlinkcolor" val="tx"/>
                              </a:ext>
                            </a:extLst>
                          </a:hlinkClick>
                        </a:rPr>
                        <a:t>The MAT factor, exploring how multi-academy trusts are supporting pupils with SEND (2024)</a:t>
                      </a:r>
                      <a:endParaRPr lang="en-GB" sz="160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50658095"/>
                  </a:ext>
                </a:extLst>
              </a:tr>
              <a:tr h="649545">
                <a:tc>
                  <a:txBody>
                    <a:bodyPr/>
                    <a:lstStyle/>
                    <a:p>
                      <a:pPr lvl="0">
                        <a:buNone/>
                      </a:pPr>
                      <a:r>
                        <a:rPr lang="en-GB" sz="1600" b="1" u="none" strike="noStrike" noProof="0">
                          <a:solidFill>
                            <a:schemeClr val="tx1"/>
                          </a:solidFill>
                        </a:rPr>
                        <a:t>Sutton Trust </a:t>
                      </a:r>
                      <a:endParaRPr lang="en-GB" sz="1600" b="1" i="0" u="none" strike="noStrike" noProof="0">
                        <a:solidFill>
                          <a:schemeClr val="tx1"/>
                        </a:solidFill>
                        <a:latin typeface="Aria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vl="0">
                        <a:buNone/>
                      </a:pPr>
                      <a:r>
                        <a:rPr lang="en-GB" sz="1600">
                          <a:solidFill>
                            <a:schemeClr val="tx1"/>
                          </a:solidFill>
                          <a:hlinkClick r:id="rId8">
                            <a:extLst>
                              <a:ext uri="{A12FA001-AC4F-418D-AE19-62706E023703}">
                                <ahyp:hlinkClr xmlns:ahyp="http://schemas.microsoft.com/office/drawing/2018/hyperlinkcolor" val="tx"/>
                              </a:ext>
                            </a:extLst>
                          </a:hlinkClick>
                        </a:rPr>
                        <a:t>Double Disadvantage (2025)</a:t>
                      </a:r>
                      <a:endParaRPr lang="en-GB" sz="160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27477103"/>
                  </a:ext>
                </a:extLst>
              </a:tr>
            </a:tbl>
          </a:graphicData>
        </a:graphic>
      </p:graphicFrame>
    </p:spTree>
    <p:extLst>
      <p:ext uri="{BB962C8B-B14F-4D97-AF65-F5344CB8AC3E}">
        <p14:creationId xmlns:p14="http://schemas.microsoft.com/office/powerpoint/2010/main" val="17755507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34697-E2C5-91CF-B321-81D57E784308}"/>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AA8BD757-3990-0EB2-8C39-997D6471FC39}"/>
              </a:ext>
            </a:extLst>
          </p:cNvPr>
          <p:cNvSpPr>
            <a:spLocks noGrp="1"/>
          </p:cNvSpPr>
          <p:nvPr>
            <p:ph type="ctrTitle"/>
          </p:nvPr>
        </p:nvSpPr>
        <p:spPr>
          <a:xfrm>
            <a:off x="1824409" y="2613956"/>
            <a:ext cx="8002457" cy="1630088"/>
          </a:xfrm>
        </p:spPr>
        <p:txBody>
          <a:bodyPr>
            <a:normAutofit fontScale="90000"/>
          </a:bodyPr>
          <a:lstStyle/>
          <a:p>
            <a:pPr>
              <a:lnSpc>
                <a:spcPct val="120000"/>
              </a:lnSpc>
            </a:pPr>
            <a:r>
              <a:rPr lang="en-GB" sz="4900"/>
              <a:t>Template social media and newsletter content</a:t>
            </a:r>
            <a:br>
              <a:rPr lang="en-GB" b="0">
                <a:solidFill>
                  <a:srgbClr val="FF0000"/>
                </a:solidFill>
                <a:latin typeface="Trebuchet MS"/>
                <a:cs typeface="Arial"/>
              </a:rPr>
            </a:br>
            <a:endParaRPr lang="en-GB"/>
          </a:p>
        </p:txBody>
      </p:sp>
    </p:spTree>
    <p:extLst>
      <p:ext uri="{BB962C8B-B14F-4D97-AF65-F5344CB8AC3E}">
        <p14:creationId xmlns:p14="http://schemas.microsoft.com/office/powerpoint/2010/main" val="8080212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8CE9EA4-978C-E6E6-C83D-A27036BD163D}"/>
              </a:ext>
            </a:extLst>
          </p:cNvPr>
          <p:cNvSpPr>
            <a:spLocks noGrp="1"/>
          </p:cNvSpPr>
          <p:nvPr>
            <p:ph type="title"/>
          </p:nvPr>
        </p:nvSpPr>
        <p:spPr/>
        <p:txBody>
          <a:bodyPr/>
          <a:lstStyle/>
          <a:p>
            <a:r>
              <a:rPr lang="en-GB"/>
              <a:t>Template social media posts</a:t>
            </a:r>
          </a:p>
        </p:txBody>
      </p:sp>
      <p:sp>
        <p:nvSpPr>
          <p:cNvPr id="2" name="Content Placeholder 1">
            <a:extLst>
              <a:ext uri="{FF2B5EF4-FFF2-40B4-BE49-F238E27FC236}">
                <a16:creationId xmlns:a16="http://schemas.microsoft.com/office/drawing/2014/main" id="{68625F15-E246-5DB2-1FA4-FE387D918C5F}"/>
              </a:ext>
            </a:extLst>
          </p:cNvPr>
          <p:cNvSpPr>
            <a:spLocks noGrp="1"/>
          </p:cNvSpPr>
          <p:nvPr>
            <p:ph idx="1"/>
          </p:nvPr>
        </p:nvSpPr>
        <p:spPr>
          <a:xfrm>
            <a:off x="647546" y="1127051"/>
            <a:ext cx="10956797" cy="4836015"/>
          </a:xfrm>
        </p:spPr>
        <p:txBody>
          <a:bodyPr/>
          <a:lstStyle/>
          <a:p>
            <a:pPr>
              <a:lnSpc>
                <a:spcPct val="120000"/>
              </a:lnSpc>
              <a:spcAft>
                <a:spcPts val="0"/>
              </a:spcAft>
            </a:pPr>
            <a:r>
              <a:rPr lang="en-GB" sz="1500" b="1"/>
              <a:t>Template post 1</a:t>
            </a:r>
          </a:p>
          <a:p>
            <a:pPr>
              <a:lnSpc>
                <a:spcPct val="120000"/>
              </a:lnSpc>
              <a:spcAft>
                <a:spcPts val="0"/>
              </a:spcAft>
            </a:pPr>
            <a:r>
              <a:rPr lang="en-GB" sz="1500"/>
              <a:t> </a:t>
            </a:r>
          </a:p>
          <a:p>
            <a:pPr>
              <a:lnSpc>
                <a:spcPct val="120000"/>
              </a:lnSpc>
              <a:spcAft>
                <a:spcPts val="0"/>
              </a:spcAft>
            </a:pPr>
            <a:r>
              <a:rPr lang="en-GB" sz="1500"/>
              <a:t>📢 Join the national conversation on SEND reform</a:t>
            </a:r>
          </a:p>
          <a:p>
            <a:pPr>
              <a:lnSpc>
                <a:spcPct val="120000"/>
              </a:lnSpc>
              <a:spcAft>
                <a:spcPts val="0"/>
              </a:spcAft>
            </a:pPr>
            <a:br>
              <a:rPr lang="en-GB" sz="1500"/>
            </a:br>
            <a:r>
              <a:rPr lang="en-GB" sz="1500"/>
              <a:t>Share your experiences and ideas to help shape a SEND system that works for every child.</a:t>
            </a:r>
          </a:p>
          <a:p>
            <a:pPr>
              <a:lnSpc>
                <a:spcPct val="120000"/>
              </a:lnSpc>
              <a:spcAft>
                <a:spcPts val="0"/>
              </a:spcAft>
            </a:pPr>
            <a:r>
              <a:rPr lang="en-GB" sz="1500"/>
              <a:t>👉 Tell </a:t>
            </a:r>
            <a:r>
              <a:rPr lang="en-GB" sz="1500">
                <a:hlinkClick r:id="rId2"/>
              </a:rPr>
              <a:t>@educationgovuk </a:t>
            </a:r>
            <a:r>
              <a:rPr lang="en-GB" sz="1500"/>
              <a:t>what works and what needs to change.</a:t>
            </a:r>
            <a:br>
              <a:rPr lang="en-GB" sz="1500"/>
            </a:br>
            <a:r>
              <a:rPr lang="en-GB" sz="1500"/>
              <a:t>🔗 </a:t>
            </a:r>
            <a:r>
              <a:rPr lang="en-GB" sz="1500">
                <a:hlinkClick r:id="rId3"/>
              </a:rPr>
              <a:t>www.gov.uk/dfe/SEND-conversation</a:t>
            </a:r>
            <a:r>
              <a:rPr lang="en-GB" sz="1500"/>
              <a:t> </a:t>
            </a:r>
          </a:p>
          <a:p>
            <a:pPr>
              <a:lnSpc>
                <a:spcPct val="120000"/>
              </a:lnSpc>
              <a:spcAft>
                <a:spcPts val="0"/>
              </a:spcAft>
            </a:pPr>
            <a:endParaRPr lang="en-GB" sz="1500"/>
          </a:p>
          <a:p>
            <a:pPr>
              <a:lnSpc>
                <a:spcPct val="120000"/>
              </a:lnSpc>
              <a:spcAft>
                <a:spcPts val="0"/>
              </a:spcAft>
            </a:pPr>
            <a:r>
              <a:rPr lang="en-GB" sz="1500" b="1"/>
              <a:t>Template post 2 </a:t>
            </a:r>
          </a:p>
          <a:p>
            <a:pPr>
              <a:lnSpc>
                <a:spcPct val="120000"/>
              </a:lnSpc>
              <a:spcAft>
                <a:spcPts val="0"/>
              </a:spcAft>
            </a:pPr>
            <a:endParaRPr lang="en-GB" sz="1500"/>
          </a:p>
          <a:p>
            <a:pPr>
              <a:lnSpc>
                <a:spcPct val="120000"/>
              </a:lnSpc>
              <a:spcAft>
                <a:spcPts val="0"/>
              </a:spcAft>
            </a:pPr>
            <a:r>
              <a:rPr lang="en-GB" sz="1500"/>
              <a:t>📢 Your voice matters in SEND reform. Join the national conversation. Every voice will help shape the system our children and young people deserve. </a:t>
            </a:r>
          </a:p>
          <a:p>
            <a:pPr>
              <a:lnSpc>
                <a:spcPct val="120000"/>
              </a:lnSpc>
              <a:spcAft>
                <a:spcPts val="0"/>
              </a:spcAft>
            </a:pPr>
            <a:br>
              <a:rPr lang="en-GB" sz="1500"/>
            </a:br>
            <a:r>
              <a:rPr lang="en-GB" sz="1500"/>
              <a:t>✅ </a:t>
            </a:r>
            <a:r>
              <a:rPr lang="en-GB" sz="1500">
                <a:hlinkClick r:id="rId4"/>
              </a:rPr>
              <a:t>Join an online event</a:t>
            </a:r>
            <a:br>
              <a:rPr lang="en-GB" sz="1500"/>
            </a:br>
            <a:r>
              <a:rPr lang="en-GB" sz="1500"/>
              <a:t>✅ Tell </a:t>
            </a:r>
            <a:r>
              <a:rPr lang="en-GB" sz="1500">
                <a:hlinkClick r:id="rId2"/>
              </a:rPr>
              <a:t>@educationgovuk </a:t>
            </a:r>
            <a:r>
              <a:rPr lang="en-GB" sz="1500"/>
              <a:t>what works and what needs to change</a:t>
            </a:r>
            <a:br>
              <a:rPr lang="en-GB" sz="1500"/>
            </a:br>
            <a:r>
              <a:rPr lang="en-GB" sz="1500"/>
              <a:t>✅ Help create lasting change</a:t>
            </a:r>
          </a:p>
          <a:p>
            <a:pPr>
              <a:lnSpc>
                <a:spcPct val="120000"/>
              </a:lnSpc>
              <a:spcAft>
                <a:spcPts val="0"/>
              </a:spcAft>
            </a:pPr>
            <a:r>
              <a:rPr lang="en-GB" sz="1500"/>
              <a:t>Every voice counts. Join the conversation today:</a:t>
            </a:r>
            <a:br>
              <a:rPr lang="en-GB" sz="1500"/>
            </a:br>
            <a:r>
              <a:rPr lang="en-GB" sz="1500"/>
              <a:t>🔗 </a:t>
            </a:r>
            <a:r>
              <a:rPr lang="en-GB" sz="1500">
                <a:hlinkClick r:id="rId3"/>
              </a:rPr>
              <a:t>www.gov.uk/dfe/SEND-conversation</a:t>
            </a:r>
            <a:r>
              <a:rPr lang="en-GB" sz="1500"/>
              <a:t> </a:t>
            </a:r>
          </a:p>
          <a:p>
            <a:endParaRPr lang="en-GB"/>
          </a:p>
        </p:txBody>
      </p:sp>
    </p:spTree>
    <p:extLst>
      <p:ext uri="{BB962C8B-B14F-4D97-AF65-F5344CB8AC3E}">
        <p14:creationId xmlns:p14="http://schemas.microsoft.com/office/powerpoint/2010/main" val="30673353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C3C22-EF6B-9020-89E9-600D048686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A08B23C-57C3-95AB-0B2D-751C54594421}"/>
              </a:ext>
            </a:extLst>
          </p:cNvPr>
          <p:cNvSpPr>
            <a:spLocks noGrp="1"/>
          </p:cNvSpPr>
          <p:nvPr>
            <p:ph type="title"/>
          </p:nvPr>
        </p:nvSpPr>
        <p:spPr/>
        <p:txBody>
          <a:bodyPr/>
          <a:lstStyle/>
          <a:p>
            <a:r>
              <a:rPr lang="en-GB"/>
              <a:t>Template newsletter article </a:t>
            </a:r>
          </a:p>
        </p:txBody>
      </p:sp>
      <p:sp>
        <p:nvSpPr>
          <p:cNvPr id="2" name="Content Placeholder 1">
            <a:extLst>
              <a:ext uri="{FF2B5EF4-FFF2-40B4-BE49-F238E27FC236}">
                <a16:creationId xmlns:a16="http://schemas.microsoft.com/office/drawing/2014/main" id="{305C951C-8AA1-13C9-AC2C-C28EA7114589}"/>
              </a:ext>
            </a:extLst>
          </p:cNvPr>
          <p:cNvSpPr>
            <a:spLocks noGrp="1"/>
          </p:cNvSpPr>
          <p:nvPr>
            <p:ph idx="1"/>
          </p:nvPr>
        </p:nvSpPr>
        <p:spPr>
          <a:xfrm>
            <a:off x="647546" y="1134139"/>
            <a:ext cx="10956797" cy="4836015"/>
          </a:xfrm>
        </p:spPr>
        <p:txBody>
          <a:bodyPr/>
          <a:lstStyle/>
          <a:p>
            <a:pPr>
              <a:lnSpc>
                <a:spcPct val="120000"/>
              </a:lnSpc>
              <a:spcAft>
                <a:spcPts val="0"/>
              </a:spcAft>
            </a:pPr>
            <a:r>
              <a:rPr lang="en-GB" sz="1400">
                <a:ea typeface="Source Sans Pro"/>
              </a:rPr>
              <a:t>The Schools White Paper will be published early next year and will set out our proposed reforms to the SEND system. </a:t>
            </a:r>
            <a:r>
              <a:rPr lang="en-GB" sz="1400"/>
              <a:t>Building on extensive engagement over the past year, the Department for Education has launched a national conversation on SEND reform. </a:t>
            </a:r>
          </a:p>
          <a:p>
            <a:pPr>
              <a:lnSpc>
                <a:spcPct val="120000"/>
              </a:lnSpc>
              <a:spcAft>
                <a:spcPts val="0"/>
              </a:spcAft>
            </a:pPr>
            <a:endParaRPr lang="en-GB" sz="1400"/>
          </a:p>
          <a:p>
            <a:pPr>
              <a:lnSpc>
                <a:spcPct val="120000"/>
              </a:lnSpc>
              <a:spcAft>
                <a:spcPts val="0"/>
              </a:spcAft>
            </a:pPr>
            <a:r>
              <a:rPr lang="en-GB" sz="1400"/>
              <a:t>DfE wants to hear views, experiences and insights from as many people as possible in the coming months. The national conversation encourages everyone from parents to those working in schools, colleges and early years to get involved and help build a consensus on what works to help deliver lasting reform.  Every voice will help shape the system our children and young people deserve. </a:t>
            </a:r>
          </a:p>
          <a:p>
            <a:pPr>
              <a:lnSpc>
                <a:spcPct val="120000"/>
              </a:lnSpc>
              <a:spcAft>
                <a:spcPts val="0"/>
              </a:spcAft>
            </a:pPr>
            <a:endParaRPr lang="en-GB" sz="1400"/>
          </a:p>
          <a:p>
            <a:pPr>
              <a:lnSpc>
                <a:spcPct val="120000"/>
              </a:lnSpc>
              <a:spcAft>
                <a:spcPts val="0"/>
              </a:spcAft>
            </a:pPr>
            <a:r>
              <a:rPr lang="en-GB" sz="1400"/>
              <a:t>This will be followed by a period of formal public consultation and further engagement following publication of the Schools White Paper early next year.  </a:t>
            </a:r>
          </a:p>
          <a:p>
            <a:pPr>
              <a:lnSpc>
                <a:spcPct val="120000"/>
              </a:lnSpc>
              <a:spcAft>
                <a:spcPts val="0"/>
              </a:spcAft>
            </a:pPr>
            <a:endParaRPr lang="en-GB" sz="1400" b="1"/>
          </a:p>
          <a:p>
            <a:pPr>
              <a:lnSpc>
                <a:spcPct val="120000"/>
              </a:lnSpc>
              <a:spcAft>
                <a:spcPts val="0"/>
              </a:spcAft>
            </a:pPr>
            <a:r>
              <a:rPr lang="en-GB" sz="1400" b="1"/>
              <a:t>How you can get involved </a:t>
            </a:r>
          </a:p>
          <a:p>
            <a:pPr>
              <a:lnSpc>
                <a:spcPct val="120000"/>
              </a:lnSpc>
              <a:spcAft>
                <a:spcPts val="0"/>
              </a:spcAft>
            </a:pPr>
            <a:endParaRPr lang="en-GB" sz="1400"/>
          </a:p>
          <a:p>
            <a:pPr>
              <a:lnSpc>
                <a:spcPct val="120000"/>
              </a:lnSpc>
              <a:spcAft>
                <a:spcPts val="0"/>
              </a:spcAft>
            </a:pPr>
            <a:r>
              <a:rPr lang="en-GB" sz="1400" b="1"/>
              <a:t>Online events</a:t>
            </a:r>
            <a:r>
              <a:rPr lang="en-GB" sz="1400"/>
              <a:t> </a:t>
            </a:r>
          </a:p>
          <a:p>
            <a:pPr>
              <a:lnSpc>
                <a:spcPct val="120000"/>
              </a:lnSpc>
              <a:spcAft>
                <a:spcPts val="0"/>
              </a:spcAft>
            </a:pPr>
            <a:endParaRPr lang="en-GB" sz="1400"/>
          </a:p>
          <a:p>
            <a:pPr>
              <a:lnSpc>
                <a:spcPct val="120000"/>
              </a:lnSpc>
              <a:spcAft>
                <a:spcPts val="0"/>
              </a:spcAft>
            </a:pPr>
            <a:r>
              <a:rPr lang="en-GB" sz="1400"/>
              <a:t>Join one of five sessions and submit your questions on the key principles guiding SEND reform. You can attend as many as you like. </a:t>
            </a:r>
            <a:r>
              <a:rPr lang="en-GB" sz="1400">
                <a:hlinkClick r:id="rId2"/>
              </a:rPr>
              <a:t>Sign up here</a:t>
            </a:r>
            <a:r>
              <a:rPr lang="en-GB" sz="1400"/>
              <a:t>. </a:t>
            </a:r>
          </a:p>
          <a:p>
            <a:pPr>
              <a:lnSpc>
                <a:spcPct val="120000"/>
              </a:lnSpc>
              <a:spcAft>
                <a:spcPts val="0"/>
              </a:spcAft>
            </a:pPr>
            <a:endParaRPr lang="en-GB" sz="1400"/>
          </a:p>
          <a:p>
            <a:pPr>
              <a:lnSpc>
                <a:spcPct val="120000"/>
              </a:lnSpc>
              <a:spcAft>
                <a:spcPts val="0"/>
              </a:spcAft>
            </a:pPr>
            <a:r>
              <a:rPr lang="en-GB" sz="1400" b="1"/>
              <a:t>Share your views online </a:t>
            </a:r>
          </a:p>
          <a:p>
            <a:pPr>
              <a:lnSpc>
                <a:spcPct val="120000"/>
              </a:lnSpc>
              <a:spcAft>
                <a:spcPts val="0"/>
              </a:spcAft>
            </a:pPr>
            <a:endParaRPr lang="en-GB" sz="1400" b="1"/>
          </a:p>
          <a:p>
            <a:pPr>
              <a:lnSpc>
                <a:spcPct val="120000"/>
              </a:lnSpc>
              <a:spcAft>
                <a:spcPts val="0"/>
              </a:spcAft>
            </a:pPr>
            <a:r>
              <a:rPr lang="en-GB" sz="1400"/>
              <a:t>Contribute ideas and feedback directly online at </a:t>
            </a:r>
            <a:r>
              <a:rPr lang="en-GB" sz="1400">
                <a:hlinkClick r:id="rId3"/>
              </a:rPr>
              <a:t>www.gov.uk/dfe/SEND-conversation</a:t>
            </a:r>
            <a:r>
              <a:rPr lang="en-GB" sz="1400"/>
              <a:t> </a:t>
            </a:r>
          </a:p>
          <a:p>
            <a:pPr>
              <a:lnSpc>
                <a:spcPct val="120000"/>
              </a:lnSpc>
              <a:spcAft>
                <a:spcPts val="0"/>
              </a:spcAft>
            </a:pPr>
            <a:br>
              <a:rPr lang="en-GB" sz="1400"/>
            </a:br>
            <a:endParaRPr lang="en-GB"/>
          </a:p>
        </p:txBody>
      </p:sp>
    </p:spTree>
    <p:extLst>
      <p:ext uri="{BB962C8B-B14F-4D97-AF65-F5344CB8AC3E}">
        <p14:creationId xmlns:p14="http://schemas.microsoft.com/office/powerpoint/2010/main" val="20194615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F3E5416-AD1A-46FD-ACCB-FB3BD27C4D96}"/>
              </a:ext>
            </a:extLst>
          </p:cNvPr>
          <p:cNvSpPr>
            <a:spLocks noGrp="1"/>
          </p:cNvSpPr>
          <p:nvPr>
            <p:ph type="title"/>
          </p:nvPr>
        </p:nvSpPr>
        <p:spPr/>
        <p:txBody>
          <a:bodyPr/>
          <a:lstStyle/>
          <a:p>
            <a:pPr lvl="0"/>
            <a:r>
              <a:rPr lang="en-US">
                <a:solidFill>
                  <a:srgbClr val="000000"/>
                </a:solidFill>
              </a:rPr>
              <a:t>Department for Education</a:t>
            </a:r>
            <a:br>
              <a:rPr lang="en-US">
                <a:solidFill>
                  <a:srgbClr val="000000"/>
                </a:solidFill>
              </a:rPr>
            </a:br>
            <a:br>
              <a:rPr lang="en-US">
                <a:solidFill>
                  <a:srgbClr val="000000"/>
                </a:solidFill>
              </a:rPr>
            </a:br>
            <a:br>
              <a:rPr lang="en-US">
                <a:solidFill>
                  <a:srgbClr val="000000"/>
                </a:solidFill>
              </a:rPr>
            </a:br>
            <a:r>
              <a:rPr lang="en-US" b="0">
                <a:solidFill>
                  <a:srgbClr val="000000"/>
                </a:solidFill>
              </a:rPr>
              <a:t>© Crown </a:t>
            </a:r>
            <a:r>
              <a:rPr lang="en-GB" b="0">
                <a:solidFill>
                  <a:srgbClr val="000000"/>
                </a:solidFill>
              </a:rPr>
              <a:t>copyright</a:t>
            </a:r>
            <a:r>
              <a:rPr lang="en-US" b="0">
                <a:solidFill>
                  <a:srgbClr val="000000"/>
                </a:solidFill>
              </a:rPr>
              <a:t> 2025</a:t>
            </a:r>
            <a:br>
              <a:rPr lang="en-GB">
                <a:solidFill>
                  <a:srgbClr val="000000"/>
                </a:solidFill>
              </a:rPr>
            </a:br>
            <a:endParaRPr lang="en-GB"/>
          </a:p>
        </p:txBody>
      </p:sp>
    </p:spTree>
    <p:extLst>
      <p:ext uri="{BB962C8B-B14F-4D97-AF65-F5344CB8AC3E}">
        <p14:creationId xmlns:p14="http://schemas.microsoft.com/office/powerpoint/2010/main" val="2988331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2E5F2"/>
        </a:solidFill>
        <a:effectLst/>
      </p:bgPr>
    </p:bg>
    <p:spTree>
      <p:nvGrpSpPr>
        <p:cNvPr id="1" name="">
          <a:extLst>
            <a:ext uri="{FF2B5EF4-FFF2-40B4-BE49-F238E27FC236}">
              <a16:creationId xmlns:a16="http://schemas.microsoft.com/office/drawing/2014/main" id="{B875470A-B7E8-3C43-5CD1-1C689371C358}"/>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195797F5-FDB3-52FC-71C6-0B1FB830CC46}"/>
              </a:ext>
            </a:extLst>
          </p:cNvPr>
          <p:cNvSpPr txBox="1">
            <a:spLocks noGrp="1"/>
          </p:cNvSpPr>
          <p:nvPr>
            <p:ph type="title" idx="4294967295"/>
          </p:nvPr>
        </p:nvSpPr>
        <p:spPr>
          <a:xfrm>
            <a:off x="404192" y="528935"/>
            <a:ext cx="11297478"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chemeClr val="tx1"/>
                </a:solidFill>
                <a:effectLst/>
                <a:uLnTx/>
                <a:uFillTx/>
                <a:latin typeface="+mn-lt"/>
                <a:ea typeface="+mn-ea"/>
                <a:cs typeface="+mn-cs"/>
              </a:rPr>
              <a:t>Contents </a:t>
            </a:r>
          </a:p>
        </p:txBody>
      </p:sp>
      <p:sp>
        <p:nvSpPr>
          <p:cNvPr id="7" name="TextBox 6">
            <a:extLst>
              <a:ext uri="{FF2B5EF4-FFF2-40B4-BE49-F238E27FC236}">
                <a16:creationId xmlns:a16="http://schemas.microsoft.com/office/drawing/2014/main" id="{9437DA53-D000-88D1-BD76-BAD7769CF718}"/>
              </a:ext>
            </a:extLst>
          </p:cNvPr>
          <p:cNvSpPr txBox="1"/>
          <p:nvPr/>
        </p:nvSpPr>
        <p:spPr>
          <a:xfrm>
            <a:off x="404192" y="1431146"/>
            <a:ext cx="11123080" cy="5275227"/>
          </a:xfrm>
          <a:prstGeom prst="rect">
            <a:avLst/>
          </a:prstGeom>
          <a:noFill/>
          <a:ln w="38100">
            <a:noFill/>
          </a:ln>
        </p:spPr>
        <p:txBody>
          <a:bodyPr wrap="square" rtlCol="0">
            <a:spAutoFit/>
          </a:bodyPr>
          <a:lstStyle/>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Why are we engaging? </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Join the national conversation on SEND reform</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Overview </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Five key principles guiding our approach to reform  </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How you can get involved</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Questions to guide the national conversation on SEND reform</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Template social media and newsletter content</a:t>
            </a:r>
          </a:p>
          <a:p>
            <a:pPr>
              <a:lnSpc>
                <a:spcPct val="120000"/>
              </a:lnSpc>
              <a:spcAft>
                <a:spcPts val="0"/>
              </a:spcAft>
            </a:pPr>
            <a:endParaRPr lang="en-GB" sz="2000">
              <a:latin typeface="+mj-lt"/>
              <a:ea typeface="Source Sans Pro" panose="020B0503030403020204" pitchFamily="34" charset="0"/>
            </a:endParaRPr>
          </a:p>
        </p:txBody>
      </p:sp>
    </p:spTree>
    <p:extLst>
      <p:ext uri="{BB962C8B-B14F-4D97-AF65-F5344CB8AC3E}">
        <p14:creationId xmlns:p14="http://schemas.microsoft.com/office/powerpoint/2010/main" val="777410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E19B943-42C2-8C30-18C6-93EC9000DCBC}"/>
              </a:ext>
            </a:extLst>
          </p:cNvPr>
          <p:cNvSpPr txBox="1">
            <a:spLocks noGrp="1"/>
          </p:cNvSpPr>
          <p:nvPr>
            <p:ph type="title" idx="4294967295"/>
          </p:nvPr>
        </p:nvSpPr>
        <p:spPr>
          <a:xfrm>
            <a:off x="404192" y="419495"/>
            <a:ext cx="11297478"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Why are we engaging? </a:t>
            </a:r>
          </a:p>
        </p:txBody>
      </p:sp>
      <p:sp>
        <p:nvSpPr>
          <p:cNvPr id="7" name="TextBox 6">
            <a:extLst>
              <a:ext uri="{FF2B5EF4-FFF2-40B4-BE49-F238E27FC236}">
                <a16:creationId xmlns:a16="http://schemas.microsoft.com/office/drawing/2014/main" id="{ED707E44-8C25-C7BD-43E3-D2C3177DCBBF}"/>
              </a:ext>
            </a:extLst>
          </p:cNvPr>
          <p:cNvSpPr txBox="1"/>
          <p:nvPr/>
        </p:nvSpPr>
        <p:spPr>
          <a:xfrm>
            <a:off x="404192" y="1297978"/>
            <a:ext cx="11200151" cy="5086392"/>
          </a:xfrm>
          <a:prstGeom prst="rect">
            <a:avLst/>
          </a:prstGeom>
          <a:noFill/>
          <a:ln w="38100">
            <a:noFill/>
          </a:ln>
        </p:spPr>
        <p:txBody>
          <a:bodyPr wrap="square" lIns="91440" tIns="45720" rIns="91440" bIns="45720" rtlCol="0" anchor="t">
            <a:spAutoFit/>
          </a:bodyPr>
          <a:lstStyle/>
          <a:p>
            <a:pPr>
              <a:lnSpc>
                <a:spcPct val="120000"/>
              </a:lnSpc>
              <a:spcAft>
                <a:spcPts val="0"/>
              </a:spcAft>
            </a:pPr>
            <a:r>
              <a:rPr lang="en-GB" sz="1700">
                <a:ea typeface="Source Sans Pro"/>
              </a:rPr>
              <a:t>The Schools White Paper will be published early next year and will set out our proposed reforms to the Special Educational Needs and Disabilities (SEND) system. </a:t>
            </a:r>
          </a:p>
          <a:p>
            <a:pPr>
              <a:lnSpc>
                <a:spcPct val="120000"/>
              </a:lnSpc>
              <a:spcAft>
                <a:spcPts val="0"/>
              </a:spcAft>
            </a:pPr>
            <a:endParaRPr lang="en-GB" sz="1700">
              <a:ea typeface="Source Sans Pro"/>
            </a:endParaRPr>
          </a:p>
          <a:p>
            <a:pPr>
              <a:lnSpc>
                <a:spcPct val="120000"/>
              </a:lnSpc>
              <a:spcAft>
                <a:spcPts val="0"/>
              </a:spcAft>
            </a:pPr>
            <a:r>
              <a:rPr lang="en-GB" sz="1700"/>
              <a:t>Over the past year, we have held over 100 engagement events with SEND stakeholders, including young people, to learn from their experiences. </a:t>
            </a:r>
          </a:p>
          <a:p>
            <a:pPr>
              <a:lnSpc>
                <a:spcPct val="120000"/>
              </a:lnSpc>
              <a:spcAft>
                <a:spcPts val="0"/>
              </a:spcAft>
            </a:pPr>
            <a:endParaRPr lang="en-GB" sz="1700">
              <a:latin typeface="+mj-lt"/>
              <a:ea typeface="Source Sans Pro"/>
            </a:endParaRPr>
          </a:p>
          <a:p>
            <a:pPr>
              <a:lnSpc>
                <a:spcPct val="120000"/>
              </a:lnSpc>
              <a:spcAft>
                <a:spcPts val="0"/>
              </a:spcAft>
            </a:pPr>
            <a:r>
              <a:rPr lang="en-GB" sz="1700">
                <a:latin typeface="+mj-lt"/>
                <a:ea typeface="Source Sans Pro"/>
              </a:rPr>
              <a:t>Ahead of the White Paper, we are continuing an extensive programme of engagement to: </a:t>
            </a:r>
            <a:endParaRPr lang="en-GB" sz="1700">
              <a:latin typeface="+mj-lt"/>
              <a:ea typeface="Source Sans Pro"/>
              <a:cs typeface="Arial"/>
            </a:endParaRPr>
          </a:p>
          <a:p>
            <a:pPr>
              <a:lnSpc>
                <a:spcPct val="120000"/>
              </a:lnSpc>
              <a:spcAft>
                <a:spcPts val="0"/>
              </a:spcAft>
            </a:pPr>
            <a:endParaRPr lang="en-GB" sz="1700">
              <a:latin typeface="+mj-lt"/>
              <a:ea typeface="Source Sans Pro" panose="020B0503030403020204" pitchFamily="34" charset="0"/>
            </a:endParaRPr>
          </a:p>
          <a:p>
            <a:pPr marL="285750" indent="-285750">
              <a:lnSpc>
                <a:spcPct val="120000"/>
              </a:lnSpc>
              <a:spcAft>
                <a:spcPts val="0"/>
              </a:spcAft>
              <a:buFont typeface="Arial" panose="020B0604020202020204" pitchFamily="34" charset="0"/>
              <a:buChar char="•"/>
            </a:pPr>
            <a:r>
              <a:rPr lang="en-GB" sz="1700" b="1">
                <a:latin typeface="+mj-lt"/>
                <a:ea typeface="Source Sans Pro"/>
              </a:rPr>
              <a:t>Listen to and understand </a:t>
            </a:r>
            <a:r>
              <a:rPr lang="en-GB" sz="1700">
                <a:latin typeface="+mj-lt"/>
                <a:ea typeface="Source Sans Pro"/>
              </a:rPr>
              <a:t>the views and experiences of</a:t>
            </a:r>
            <a:r>
              <a:rPr lang="en-GB" sz="1700" b="1">
                <a:latin typeface="+mj-lt"/>
                <a:ea typeface="Source Sans Pro"/>
              </a:rPr>
              <a:t> </a:t>
            </a:r>
            <a:r>
              <a:rPr lang="en-GB" sz="1700">
                <a:latin typeface="+mj-lt"/>
                <a:ea typeface="Source Sans Pro"/>
              </a:rPr>
              <a:t>families, educators and experts to ensure these reforms are grounded in lived experience and practical insights.</a:t>
            </a:r>
            <a:endParaRPr lang="en-GB" sz="1700">
              <a:latin typeface="+mj-lt"/>
              <a:ea typeface="Source Sans Pro"/>
              <a:cs typeface="Arial"/>
            </a:endParaRPr>
          </a:p>
          <a:p>
            <a:pPr marL="285750" indent="-285750">
              <a:lnSpc>
                <a:spcPct val="120000"/>
              </a:lnSpc>
              <a:spcAft>
                <a:spcPts val="0"/>
              </a:spcAft>
              <a:buFont typeface="Arial" panose="020B0604020202020204" pitchFamily="34" charset="0"/>
              <a:buChar char="•"/>
            </a:pPr>
            <a:endParaRPr lang="en-GB" sz="1700">
              <a:latin typeface="+mj-lt"/>
              <a:ea typeface="Source Sans Pro" panose="020B0503030403020204" pitchFamily="34" charset="0"/>
            </a:endParaRPr>
          </a:p>
          <a:p>
            <a:pPr marL="285750" indent="-285750">
              <a:lnSpc>
                <a:spcPct val="120000"/>
              </a:lnSpc>
              <a:buFont typeface="Arial" panose="020B0604020202020204" pitchFamily="34" charset="0"/>
              <a:buChar char="•"/>
            </a:pPr>
            <a:r>
              <a:rPr lang="en-GB" sz="1700" b="1">
                <a:latin typeface="+mj-lt"/>
                <a:ea typeface="Source Sans Pro"/>
              </a:rPr>
              <a:t>Gather </a:t>
            </a:r>
            <a:r>
              <a:rPr lang="en-GB" sz="1700" b="1">
                <a:ea typeface="Source Sans Pro"/>
              </a:rPr>
              <a:t>insight and evidence </a:t>
            </a:r>
            <a:r>
              <a:rPr lang="en-GB" sz="1700">
                <a:ea typeface="Source Sans Pro"/>
              </a:rPr>
              <a:t>that allows us to </a:t>
            </a:r>
            <a:r>
              <a:rPr lang="en-GB" sz="1700">
                <a:latin typeface="+mj-lt"/>
                <a:ea typeface="Source Sans Pro"/>
              </a:rPr>
              <a:t>shape a proposed reform programme that prioritises early intervention, fairness, and effective evidence-based support.</a:t>
            </a:r>
            <a:endParaRPr lang="en-GB" sz="1700">
              <a:latin typeface="+mj-lt"/>
              <a:ea typeface="Source Sans Pro"/>
              <a:cs typeface="Arial"/>
            </a:endParaRPr>
          </a:p>
          <a:p>
            <a:pPr marL="285750" indent="-285750">
              <a:lnSpc>
                <a:spcPct val="120000"/>
              </a:lnSpc>
              <a:buFont typeface="Arial" panose="020B0604020202020204" pitchFamily="34" charset="0"/>
              <a:buChar char="•"/>
            </a:pPr>
            <a:endParaRPr lang="en-GB" sz="1700">
              <a:latin typeface="+mj-lt"/>
              <a:ea typeface="Source Sans Pro" panose="020B0503030403020204" pitchFamily="34" charset="0"/>
            </a:endParaRPr>
          </a:p>
          <a:p>
            <a:pPr marL="285750" indent="-285750">
              <a:lnSpc>
                <a:spcPct val="120000"/>
              </a:lnSpc>
              <a:spcAft>
                <a:spcPts val="0"/>
              </a:spcAft>
              <a:buFont typeface="Arial" panose="020B0604020202020204" pitchFamily="34" charset="0"/>
              <a:buChar char="•"/>
            </a:pPr>
            <a:r>
              <a:rPr lang="en-GB" sz="1700" b="1">
                <a:latin typeface="+mj-lt"/>
                <a:ea typeface="Source Sans Pro"/>
              </a:rPr>
              <a:t>Encourage constructive dialogue </a:t>
            </a:r>
            <a:r>
              <a:rPr lang="en-GB" sz="1700">
                <a:latin typeface="+mj-lt"/>
                <a:ea typeface="Source Sans Pro"/>
              </a:rPr>
              <a:t>to rebuild confidence in the SEND system and create a shared vision for inclusive, high-quality support for children with SEND. </a:t>
            </a:r>
            <a:endParaRPr lang="en-GB" sz="1700">
              <a:latin typeface="+mj-lt"/>
              <a:ea typeface="Source Sans Pro"/>
              <a:cs typeface="Arial"/>
            </a:endParaRPr>
          </a:p>
        </p:txBody>
      </p:sp>
    </p:spTree>
    <p:extLst>
      <p:ext uri="{BB962C8B-B14F-4D97-AF65-F5344CB8AC3E}">
        <p14:creationId xmlns:p14="http://schemas.microsoft.com/office/powerpoint/2010/main" val="1385605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DD047E6-BD59-300F-0103-A2638427F66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22CE8D82-F265-FC30-8AB9-60A999C8618C}"/>
              </a:ext>
            </a:extLst>
          </p:cNvPr>
          <p:cNvSpPr txBox="1">
            <a:spLocks noGrp="1"/>
          </p:cNvSpPr>
          <p:nvPr>
            <p:ph type="title" idx="4294967295"/>
          </p:nvPr>
        </p:nvSpPr>
        <p:spPr>
          <a:xfrm>
            <a:off x="377686" y="562083"/>
            <a:ext cx="11458714"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Join the national conversation on SEND reform</a:t>
            </a:r>
          </a:p>
        </p:txBody>
      </p:sp>
      <p:sp>
        <p:nvSpPr>
          <p:cNvPr id="7" name="TextBox 6">
            <a:extLst>
              <a:ext uri="{FF2B5EF4-FFF2-40B4-BE49-F238E27FC236}">
                <a16:creationId xmlns:a16="http://schemas.microsoft.com/office/drawing/2014/main" id="{2D67A1E2-B786-C02F-1684-0E9492DAD504}"/>
              </a:ext>
            </a:extLst>
          </p:cNvPr>
          <p:cNvSpPr txBox="1"/>
          <p:nvPr/>
        </p:nvSpPr>
        <p:spPr>
          <a:xfrm>
            <a:off x="432878" y="1632813"/>
            <a:ext cx="11050285" cy="4144596"/>
          </a:xfrm>
          <a:prstGeom prst="rect">
            <a:avLst/>
          </a:prstGeom>
          <a:noFill/>
          <a:ln w="38100">
            <a:noFill/>
          </a:ln>
        </p:spPr>
        <p:txBody>
          <a:bodyPr wrap="square" lIns="91440" tIns="45720" rIns="91440" bIns="45720" rtlCol="0" anchor="t">
            <a:spAutoFit/>
          </a:bodyPr>
          <a:lstStyle/>
          <a:p>
            <a:pPr>
              <a:lnSpc>
                <a:spcPct val="120000"/>
              </a:lnSpc>
            </a:pPr>
            <a:r>
              <a:rPr lang="en-GB" sz="1700" b="1"/>
              <a:t>Building on our extensive engagement over the past year, we want this to be the start of the biggest national conversation on SEND in a generation. </a:t>
            </a:r>
          </a:p>
          <a:p>
            <a:pPr>
              <a:lnSpc>
                <a:spcPct val="120000"/>
              </a:lnSpc>
            </a:pPr>
            <a:endParaRPr lang="en-GB" sz="1700" b="1"/>
          </a:p>
          <a:p>
            <a:pPr>
              <a:lnSpc>
                <a:spcPct val="120000"/>
              </a:lnSpc>
            </a:pPr>
            <a:r>
              <a:rPr lang="en-GB" sz="1700" b="1"/>
              <a:t>Every voice will help shape the system our children and young people deserve. </a:t>
            </a:r>
          </a:p>
          <a:p>
            <a:pPr>
              <a:lnSpc>
                <a:spcPct val="120000"/>
              </a:lnSpc>
            </a:pPr>
            <a:endParaRPr lang="en-GB" sz="1700" b="1"/>
          </a:p>
          <a:p>
            <a:pPr>
              <a:lnSpc>
                <a:spcPct val="120000"/>
              </a:lnSpc>
            </a:pPr>
            <a:r>
              <a:rPr lang="en-GB" sz="1700"/>
              <a:t>We want to hear views, experiences and insights from as many people as possible in the coming months. </a:t>
            </a:r>
          </a:p>
          <a:p>
            <a:pPr>
              <a:lnSpc>
                <a:spcPct val="120000"/>
              </a:lnSpc>
            </a:pPr>
            <a:endParaRPr lang="en-GB" sz="1700"/>
          </a:p>
          <a:p>
            <a:pPr>
              <a:lnSpc>
                <a:spcPct val="120000"/>
              </a:lnSpc>
            </a:pPr>
            <a:r>
              <a:rPr lang="en-GB" sz="1700"/>
              <a:t>This will be followed by a period of formal public consultation and further engagement following publication of the Schools White Paper early next year.  </a:t>
            </a:r>
          </a:p>
          <a:p>
            <a:pPr>
              <a:lnSpc>
                <a:spcPct val="120000"/>
              </a:lnSpc>
              <a:spcAft>
                <a:spcPts val="0"/>
              </a:spcAft>
            </a:pPr>
            <a:endParaRPr lang="en-GB" sz="1700">
              <a:ea typeface="Source Sans Pro" panose="020B0503030403020204" pitchFamily="34" charset="0"/>
            </a:endParaRPr>
          </a:p>
          <a:p>
            <a:pPr>
              <a:lnSpc>
                <a:spcPct val="120000"/>
              </a:lnSpc>
              <a:spcAft>
                <a:spcPts val="0"/>
              </a:spcAft>
            </a:pPr>
            <a:r>
              <a:rPr lang="en-GB" sz="1700">
                <a:ea typeface="Source Sans Pro"/>
              </a:rPr>
              <a:t>This toolkit provides information and resources for your organisation to communicate with </a:t>
            </a:r>
            <a:r>
              <a:rPr lang="en-GB" sz="1700" b="1">
                <a:ea typeface="Source Sans Pro"/>
              </a:rPr>
              <a:t>children and young people, parents and carers, people working in schools, colleges and early years settings, local government and health professionals </a:t>
            </a:r>
            <a:r>
              <a:rPr lang="en-GB" sz="1700">
                <a:ea typeface="Source Sans Pro"/>
              </a:rPr>
              <a:t>and other interested stakeholders on SEND reform. </a:t>
            </a:r>
            <a:endParaRPr lang="en-GB">
              <a:ea typeface="Source Sans Pro"/>
              <a:cs typeface="Arial"/>
            </a:endParaRPr>
          </a:p>
        </p:txBody>
      </p:sp>
    </p:spTree>
    <p:extLst>
      <p:ext uri="{BB962C8B-B14F-4D97-AF65-F5344CB8AC3E}">
        <p14:creationId xmlns:p14="http://schemas.microsoft.com/office/powerpoint/2010/main" val="2203583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42040-D309-A721-9437-9E82FF1BC99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76147A2-EB1A-063C-EE23-F5574185AB66}"/>
              </a:ext>
            </a:extLst>
          </p:cNvPr>
          <p:cNvSpPr>
            <a:spLocks noGrp="1"/>
          </p:cNvSpPr>
          <p:nvPr>
            <p:ph type="title"/>
          </p:nvPr>
        </p:nvSpPr>
        <p:spPr>
          <a:xfrm>
            <a:off x="563353" y="397398"/>
            <a:ext cx="11455866" cy="512448"/>
          </a:xfrm>
        </p:spPr>
        <p:txBody>
          <a:bodyPr/>
          <a:lstStyle/>
          <a:p>
            <a:r>
              <a:rPr lang="en-GB" sz="3600">
                <a:latin typeface="Arial"/>
                <a:cs typeface="Arial"/>
              </a:rPr>
              <a:t>Overview</a:t>
            </a:r>
            <a:endParaRPr lang="en-GB"/>
          </a:p>
        </p:txBody>
      </p:sp>
      <p:sp>
        <p:nvSpPr>
          <p:cNvPr id="5" name="TextBox 4">
            <a:extLst>
              <a:ext uri="{FF2B5EF4-FFF2-40B4-BE49-F238E27FC236}">
                <a16:creationId xmlns:a16="http://schemas.microsoft.com/office/drawing/2014/main" id="{7C419D1C-02D1-A7B8-929B-F1B60727C6F9}"/>
              </a:ext>
            </a:extLst>
          </p:cNvPr>
          <p:cNvSpPr txBox="1"/>
          <p:nvPr/>
        </p:nvSpPr>
        <p:spPr>
          <a:xfrm>
            <a:off x="563353" y="1145411"/>
            <a:ext cx="11084820" cy="5400325"/>
          </a:xfrm>
          <a:prstGeom prst="rect">
            <a:avLst/>
          </a:prstGeom>
          <a:noFill/>
        </p:spPr>
        <p:txBody>
          <a:bodyPr wrap="square" lIns="91440" tIns="45720" rIns="91440" bIns="45720" anchor="t">
            <a:spAutoFit/>
          </a:bodyPr>
          <a:lstStyle/>
          <a:p>
            <a:pPr marR="0" lvl="0" algn="l" defTabSz="685783" rtl="0" eaLnBrk="1" fontAlgn="auto" latinLnBrk="0" hangingPunct="1">
              <a:lnSpc>
                <a:spcPct val="120000"/>
              </a:lnSpc>
              <a:buClrTx/>
              <a:buSzTx/>
              <a:tabLst/>
              <a:defRPr/>
            </a:pPr>
            <a:r>
              <a:rPr lang="en-GB" sz="1700" b="0"/>
              <a:t>For too long, many families have felt unheard. This engagement is a direct line to the people who know the system best and want it to work better. It’s about putting all those with lived experience at the very heart of our proposals for reform. </a:t>
            </a:r>
          </a:p>
          <a:p>
            <a:pPr marR="0" lvl="0" algn="l" defTabSz="685783" rtl="0" eaLnBrk="1" fontAlgn="auto" latinLnBrk="0" hangingPunct="1">
              <a:lnSpc>
                <a:spcPct val="120000"/>
              </a:lnSpc>
              <a:buClrTx/>
              <a:buSzTx/>
              <a:tabLst/>
              <a:defRPr/>
            </a:pPr>
            <a:endParaRPr lang="en-GB" sz="1700"/>
          </a:p>
          <a:p>
            <a:pPr defTabSz="685783">
              <a:lnSpc>
                <a:spcPct val="120000"/>
              </a:lnSpc>
              <a:defRPr/>
            </a:pPr>
            <a:r>
              <a:rPr lang="en-GB" sz="1700"/>
              <a:t>The SEND system needs decisive, long-term change and our reforms must rebuild the trust and confidence of children, young people, and families. We want to hear from everyone, from parents to those working in schools, colleges and early years – building a consensus on what works to help deliver lasting reform.  </a:t>
            </a:r>
          </a:p>
          <a:p>
            <a:pPr defTabSz="685783">
              <a:lnSpc>
                <a:spcPct val="120000"/>
              </a:lnSpc>
              <a:defRPr/>
            </a:pPr>
            <a:endParaRPr lang="en-GB" sz="1700"/>
          </a:p>
          <a:p>
            <a:pPr defTabSz="685783">
              <a:lnSpc>
                <a:spcPct val="120000"/>
              </a:lnSpc>
              <a:defRPr/>
            </a:pPr>
            <a:r>
              <a:rPr lang="en-GB" sz="1700"/>
              <a:t>We know many settings are already doing a fantastic job of supporting children and young people with SEND and ensuring they are a part of school and college life. We want to hear about this good practice and will consider how that’s being delivered and what we can learn from them to deliver a system that works for all children and young people. </a:t>
            </a:r>
          </a:p>
          <a:p>
            <a:pPr defTabSz="685783">
              <a:lnSpc>
                <a:spcPct val="120000"/>
              </a:lnSpc>
              <a:defRPr/>
            </a:pPr>
            <a:endParaRPr lang="en-GB" sz="1700"/>
          </a:p>
          <a:p>
            <a:pPr defTabSz="685783">
              <a:lnSpc>
                <a:spcPct val="120000"/>
              </a:lnSpc>
              <a:defRPr/>
            </a:pPr>
            <a:r>
              <a:rPr lang="en-GB" sz="1700"/>
              <a:t>Our education system must be able to adapt to support all children and young people and to recognise where their needs change over time. SEND support should be dynamic and responsive as well as timely.  A system that is inclusive by design will remove barriers for all children, ensuring high aspirations for every child and young person.</a:t>
            </a:r>
            <a:endParaRPr lang="en-GB" sz="1700">
              <a:cs typeface="Arial"/>
            </a:endParaRPr>
          </a:p>
        </p:txBody>
      </p:sp>
    </p:spTree>
    <p:extLst>
      <p:ext uri="{BB962C8B-B14F-4D97-AF65-F5344CB8AC3E}">
        <p14:creationId xmlns:p14="http://schemas.microsoft.com/office/powerpoint/2010/main" val="1927175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EFB1E-C0B7-75D4-0DB2-52F72601DE7D}"/>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B7BB8757-2413-8361-B522-8C7E202EDE72}"/>
              </a:ext>
            </a:extLst>
          </p:cNvPr>
          <p:cNvSpPr txBox="1">
            <a:spLocks noGrp="1"/>
          </p:cNvSpPr>
          <p:nvPr>
            <p:ph type="title" idx="4294967295"/>
          </p:nvPr>
        </p:nvSpPr>
        <p:spPr>
          <a:xfrm>
            <a:off x="448427" y="391637"/>
            <a:ext cx="11743573"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a:ln>
                  <a:noFill/>
                </a:ln>
                <a:solidFill>
                  <a:srgbClr val="003764"/>
                </a:solidFill>
                <a:effectLst/>
                <a:uLnTx/>
                <a:uFillTx/>
                <a:latin typeface="Arial" panose="020B0604020202020204" pitchFamily="34" charset="0"/>
                <a:ea typeface="+mn-ea"/>
                <a:cs typeface="+mn-cs"/>
              </a:rPr>
              <a:t>Five key principles are guiding our approach to reform</a:t>
            </a:r>
          </a:p>
        </p:txBody>
      </p:sp>
      <p:sp>
        <p:nvSpPr>
          <p:cNvPr id="4" name="TextBox 3">
            <a:extLst>
              <a:ext uri="{FF2B5EF4-FFF2-40B4-BE49-F238E27FC236}">
                <a16:creationId xmlns:a16="http://schemas.microsoft.com/office/drawing/2014/main" id="{0DB2790D-995C-C610-AAD9-0F42A48B3754}"/>
              </a:ext>
            </a:extLst>
          </p:cNvPr>
          <p:cNvSpPr txBox="1"/>
          <p:nvPr/>
        </p:nvSpPr>
        <p:spPr>
          <a:xfrm>
            <a:off x="448427" y="1301359"/>
            <a:ext cx="10965711" cy="5165004"/>
          </a:xfrm>
          <a:prstGeom prst="rect">
            <a:avLst/>
          </a:prstGeom>
          <a:noFill/>
        </p:spPr>
        <p:txBody>
          <a:bodyPr wrap="square">
            <a:spAutoFit/>
          </a:bodyPr>
          <a:lstStyle/>
          <a:p>
            <a:pPr marL="342900" lvl="0" indent="-342900">
              <a:lnSpc>
                <a:spcPct val="115000"/>
              </a:lnSpc>
              <a:buFont typeface="+mj-lt"/>
              <a:buAutoNum type="arabicPeriod"/>
            </a:pPr>
            <a:r>
              <a:rPr lang="en-GB" sz="1600" b="1" kern="100">
                <a:effectLst/>
                <a:ea typeface="Aptos" panose="020B0004020202020204" pitchFamily="34" charset="0"/>
                <a:cs typeface="Times New Roman" panose="02020603050405020304" pitchFamily="18" charset="0"/>
              </a:rPr>
              <a:t>Early</a:t>
            </a:r>
            <a:r>
              <a:rPr lang="en-GB" sz="1600" b="1" kern="100">
                <a:ea typeface="Aptos" panose="020B0004020202020204" pitchFamily="34" charset="0"/>
                <a:cs typeface="Times New Roman" panose="02020603050405020304" pitchFamily="18" charset="0"/>
              </a:rPr>
              <a:t>. </a:t>
            </a:r>
            <a:r>
              <a:rPr lang="en-GB" sz="1600" kern="100">
                <a:effectLst/>
                <a:ea typeface="Aptos" panose="020B0004020202020204" pitchFamily="34" charset="0"/>
                <a:cs typeface="Times New Roman" panose="02020603050405020304" pitchFamily="18" charset="0"/>
              </a:rPr>
              <a:t>Children should receive the support they need as soon as possible. Intervening upstream, including earlier in children’s lives when this can have most impact, will start to break the cycle of needs going unmet and getting worse.  </a:t>
            </a:r>
          </a:p>
          <a:p>
            <a:pPr marL="342900" lvl="0" indent="-342900">
              <a:lnSpc>
                <a:spcPct val="115000"/>
              </a:lnSpc>
              <a:buFont typeface="+mj-lt"/>
              <a:buAutoNum type="arabicPeriod"/>
            </a:pPr>
            <a:endParaRPr lang="en-GB" sz="1600" b="1" kern="100">
              <a:effectLst/>
              <a:ea typeface="Aptos" panose="020B0004020202020204" pitchFamily="34" charset="0"/>
              <a:cs typeface="Times New Roman" panose="02020603050405020304" pitchFamily="18" charset="0"/>
            </a:endParaRPr>
          </a:p>
          <a:p>
            <a:pPr marL="342900" lvl="0" indent="-342900">
              <a:lnSpc>
                <a:spcPct val="115000"/>
              </a:lnSpc>
              <a:buFont typeface="+mj-lt"/>
              <a:buAutoNum type="arabicPeriod"/>
            </a:pPr>
            <a:r>
              <a:rPr lang="en-GB" sz="1600" b="1" kern="100">
                <a:effectLst/>
                <a:ea typeface="Aptos" panose="020B0004020202020204" pitchFamily="34" charset="0"/>
                <a:cs typeface="Times New Roman" panose="02020603050405020304" pitchFamily="18" charset="0"/>
              </a:rPr>
              <a:t>Local</a:t>
            </a:r>
            <a:r>
              <a:rPr lang="en-GB" sz="1600" b="1" kern="100">
                <a:ea typeface="Aptos" panose="020B0004020202020204" pitchFamily="34" charset="0"/>
                <a:cs typeface="Times New Roman" panose="02020603050405020304" pitchFamily="18" charset="0"/>
              </a:rPr>
              <a:t>. </a:t>
            </a:r>
            <a:r>
              <a:rPr lang="en-GB" sz="1600" kern="100">
                <a:effectLst/>
                <a:ea typeface="Aptos" panose="020B0004020202020204" pitchFamily="34" charset="0"/>
                <a:cs typeface="Times New Roman" panose="02020603050405020304" pitchFamily="18" charset="0"/>
              </a:rPr>
              <a:t>Children and young people with SEND should be able to learn at a school or college close to their home, alongside their peers, rather than travelling long distances from their family and community.  Special schools should continue to play a vital role supporting those with the most complex needs. </a:t>
            </a:r>
          </a:p>
          <a:p>
            <a:pPr marL="342900" lvl="0" indent="-342900">
              <a:lnSpc>
                <a:spcPct val="115000"/>
              </a:lnSpc>
              <a:buFont typeface="+mj-lt"/>
              <a:buAutoNum type="arabicPeriod"/>
            </a:pPr>
            <a:endParaRPr lang="en-GB" sz="1600" b="1" kern="100">
              <a:effectLst/>
              <a:ea typeface="Aptos" panose="020B0004020202020204" pitchFamily="34" charset="0"/>
              <a:cs typeface="Times New Roman" panose="02020603050405020304" pitchFamily="18" charset="0"/>
            </a:endParaRPr>
          </a:p>
          <a:p>
            <a:pPr marL="342900" lvl="0" indent="-342900">
              <a:lnSpc>
                <a:spcPct val="115000"/>
              </a:lnSpc>
              <a:buFont typeface="+mj-lt"/>
              <a:buAutoNum type="arabicPeriod"/>
            </a:pPr>
            <a:r>
              <a:rPr lang="en-GB" sz="1600" b="1" kern="100">
                <a:effectLst/>
                <a:ea typeface="Aptos" panose="020B0004020202020204" pitchFamily="34" charset="0"/>
                <a:cs typeface="Times New Roman" panose="02020603050405020304" pitchFamily="18" charset="0"/>
              </a:rPr>
              <a:t>Fair</a:t>
            </a:r>
            <a:r>
              <a:rPr lang="en-GB" sz="1600" b="1" kern="100">
                <a:ea typeface="Aptos" panose="020B0004020202020204" pitchFamily="34" charset="0"/>
                <a:cs typeface="Times New Roman" panose="02020603050405020304" pitchFamily="18" charset="0"/>
              </a:rPr>
              <a:t>. </a:t>
            </a:r>
            <a:r>
              <a:rPr lang="en-GB" sz="1600" kern="100">
                <a:effectLst/>
                <a:ea typeface="Aptos" panose="020B0004020202020204" pitchFamily="34" charset="0"/>
                <a:cs typeface="Times New Roman" panose="02020603050405020304" pitchFamily="18" charset="0"/>
              </a:rPr>
              <a:t>Every school education setting should be resourced and able to meet common and predictable needs, including as they change over time, without parents having to fight to get support for their children. Where specialist provision is needed for children and young people in mainstream, special or alternative provision, we will ensure it is there, with clear legal requirements and safeguards for children and parents. </a:t>
            </a:r>
          </a:p>
          <a:p>
            <a:pPr marL="342900" lvl="0" indent="-342900">
              <a:lnSpc>
                <a:spcPct val="115000"/>
              </a:lnSpc>
              <a:buFont typeface="+mj-lt"/>
              <a:buAutoNum type="arabicPeriod"/>
            </a:pPr>
            <a:endParaRPr lang="en-GB" sz="1600" kern="100">
              <a:effectLst/>
              <a:ea typeface="Aptos" panose="020B0004020202020204" pitchFamily="34" charset="0"/>
              <a:cs typeface="Times New Roman" panose="02020603050405020304" pitchFamily="18" charset="0"/>
            </a:endParaRPr>
          </a:p>
          <a:p>
            <a:pPr marL="342900" lvl="0" indent="-342900">
              <a:lnSpc>
                <a:spcPct val="115000"/>
              </a:lnSpc>
              <a:buFont typeface="+mj-lt"/>
              <a:buAutoNum type="arabicPeriod"/>
            </a:pPr>
            <a:r>
              <a:rPr lang="en-GB" sz="1600" b="1" kern="100">
                <a:effectLst/>
                <a:ea typeface="Aptos" panose="020B0004020202020204" pitchFamily="34" charset="0"/>
                <a:cs typeface="Times New Roman" panose="02020603050405020304" pitchFamily="18" charset="0"/>
              </a:rPr>
              <a:t>Effective</a:t>
            </a:r>
            <a:r>
              <a:rPr lang="en-GB" sz="1600" b="1" kern="100">
                <a:ea typeface="Aptos" panose="020B0004020202020204" pitchFamily="34" charset="0"/>
                <a:cs typeface="Times New Roman" panose="02020603050405020304" pitchFamily="18" charset="0"/>
              </a:rPr>
              <a:t>. </a:t>
            </a:r>
            <a:r>
              <a:rPr lang="en-GB" sz="1600" kern="100">
                <a:effectLst/>
                <a:ea typeface="Aptos" panose="020B0004020202020204" pitchFamily="34" charset="0"/>
                <a:cs typeface="Times New Roman" panose="02020603050405020304" pitchFamily="18" charset="0"/>
              </a:rPr>
              <a:t>Reforms should be grounded in evidence, ensuring all education settings know where to go to find effective practice that has excellent long-term outcomes for children and young people.  </a:t>
            </a:r>
          </a:p>
          <a:p>
            <a:pPr marL="342900" lvl="0" indent="-342900">
              <a:lnSpc>
                <a:spcPct val="115000"/>
              </a:lnSpc>
              <a:buFont typeface="+mj-lt"/>
              <a:buAutoNum type="arabicPeriod"/>
            </a:pPr>
            <a:endParaRPr lang="en-GB" sz="1600" kern="100">
              <a:effectLst/>
              <a:ea typeface="Aptos" panose="020B0004020202020204" pitchFamily="34" charset="0"/>
              <a:cs typeface="Times New Roman" panose="02020603050405020304" pitchFamily="18" charset="0"/>
            </a:endParaRPr>
          </a:p>
          <a:p>
            <a:pPr marL="342900" lvl="0" indent="-342900">
              <a:lnSpc>
                <a:spcPct val="115000"/>
              </a:lnSpc>
              <a:buFont typeface="+mj-lt"/>
              <a:buAutoNum type="arabicPeriod"/>
            </a:pPr>
            <a:r>
              <a:rPr lang="en-GB" sz="1600" b="1" kern="100">
                <a:effectLst/>
                <a:ea typeface="Aptos" panose="020B0004020202020204" pitchFamily="34" charset="0"/>
                <a:cs typeface="Times New Roman" panose="02020603050405020304" pitchFamily="18" charset="0"/>
              </a:rPr>
              <a:t>Shared</a:t>
            </a:r>
            <a:r>
              <a:rPr lang="en-GB" sz="1600" b="1" kern="100">
                <a:ea typeface="Aptos" panose="020B0004020202020204" pitchFamily="34" charset="0"/>
                <a:cs typeface="Times New Roman" panose="02020603050405020304" pitchFamily="18" charset="0"/>
              </a:rPr>
              <a:t>. </a:t>
            </a:r>
            <a:r>
              <a:rPr lang="en-GB" sz="1600" kern="100">
                <a:effectLst/>
                <a:ea typeface="Aptos" panose="020B0004020202020204" pitchFamily="34" charset="0"/>
                <a:cs typeface="Times New Roman" panose="02020603050405020304" pitchFamily="18" charset="0"/>
              </a:rPr>
              <a:t>Education, health and care services should work in partnership with local government, families, teachers, experts and representative bodies to deliver better experiences and outcomes for all our children and young people.  </a:t>
            </a:r>
          </a:p>
        </p:txBody>
      </p:sp>
    </p:spTree>
    <p:extLst>
      <p:ext uri="{BB962C8B-B14F-4D97-AF65-F5344CB8AC3E}">
        <p14:creationId xmlns:p14="http://schemas.microsoft.com/office/powerpoint/2010/main" val="2649791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50E4B-4A7C-6F97-81CE-C26CDE0DFA69}"/>
            </a:ext>
          </a:extLst>
        </p:cNvPr>
        <p:cNvGrpSpPr/>
        <p:nvPr/>
      </p:nvGrpSpPr>
      <p:grpSpPr>
        <a:xfrm>
          <a:off x="0" y="0"/>
          <a:ext cx="0" cy="0"/>
          <a:chOff x="0" y="0"/>
          <a:chExt cx="0" cy="0"/>
        </a:xfrm>
      </p:grpSpPr>
      <p:sp>
        <p:nvSpPr>
          <p:cNvPr id="17" name="Title 16">
            <a:extLst>
              <a:ext uri="{FF2B5EF4-FFF2-40B4-BE49-F238E27FC236}">
                <a16:creationId xmlns:a16="http://schemas.microsoft.com/office/drawing/2014/main" id="{E20D3595-124E-764C-F318-1DF9DB6A7FD0}"/>
              </a:ext>
            </a:extLst>
          </p:cNvPr>
          <p:cNvSpPr txBox="1">
            <a:spLocks noGrp="1"/>
          </p:cNvSpPr>
          <p:nvPr>
            <p:ph type="title" idx="4294967295"/>
          </p:nvPr>
        </p:nvSpPr>
        <p:spPr>
          <a:xfrm>
            <a:off x="371699" y="356640"/>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How you can get involved</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18" name="Content Placeholder 17">
            <a:extLst>
              <a:ext uri="{FF2B5EF4-FFF2-40B4-BE49-F238E27FC236}">
                <a16:creationId xmlns:a16="http://schemas.microsoft.com/office/drawing/2014/main" id="{3DB5525D-42C1-563E-2BB5-7BBB11AFE652}"/>
              </a:ext>
            </a:extLst>
          </p:cNvPr>
          <p:cNvSpPr>
            <a:spLocks noGrp="1"/>
          </p:cNvSpPr>
          <p:nvPr>
            <p:ph idx="1"/>
          </p:nvPr>
        </p:nvSpPr>
        <p:spPr>
          <a:xfrm>
            <a:off x="469218" y="1328778"/>
            <a:ext cx="11253561" cy="5172582"/>
          </a:xfrm>
        </p:spPr>
        <p:txBody>
          <a:bodyPr vert="horz" lIns="0" tIns="0" rIns="0" bIns="0" rtlCol="0" anchor="t">
            <a:noAutofit/>
          </a:bodyPr>
          <a:lstStyle/>
          <a:p>
            <a:pPr>
              <a:lnSpc>
                <a:spcPct val="120000"/>
              </a:lnSpc>
              <a:spcAft>
                <a:spcPts val="0"/>
              </a:spcAft>
              <a:buClr>
                <a:schemeClr val="tx1"/>
              </a:buClr>
            </a:pPr>
            <a:r>
              <a:rPr lang="en-GB" sz="1700" b="1">
                <a:latin typeface="Arial"/>
                <a:cs typeface="Arial"/>
              </a:rPr>
              <a:t>Join one of our online events</a:t>
            </a:r>
          </a:p>
          <a:p>
            <a:pPr>
              <a:lnSpc>
                <a:spcPct val="120000"/>
              </a:lnSpc>
              <a:spcAft>
                <a:spcPts val="0"/>
              </a:spcAft>
              <a:buClr>
                <a:schemeClr val="tx1"/>
              </a:buClr>
            </a:pPr>
            <a:endParaRPr lang="en-GB" sz="1700" b="1">
              <a:latin typeface="Arial"/>
              <a:cs typeface="Arial"/>
              <a:hlinkClick r:id="rId3"/>
            </a:endParaRPr>
          </a:p>
          <a:p>
            <a:pPr>
              <a:lnSpc>
                <a:spcPct val="120000"/>
              </a:lnSpc>
              <a:spcAft>
                <a:spcPts val="0"/>
              </a:spcAft>
            </a:pPr>
            <a:r>
              <a:rPr lang="en-GB" sz="1700"/>
              <a:t>We are hosting five online events with SEND experts, each focusing on one of our guiding principles of reform. You will have the opportunity to ask questions at these events. </a:t>
            </a:r>
          </a:p>
          <a:p>
            <a:pPr>
              <a:lnSpc>
                <a:spcPct val="120000"/>
              </a:lnSpc>
              <a:spcAft>
                <a:spcPts val="0"/>
              </a:spcAft>
            </a:pPr>
            <a:endParaRPr lang="en-GB" sz="1700"/>
          </a:p>
          <a:p>
            <a:pPr>
              <a:lnSpc>
                <a:spcPct val="120000"/>
              </a:lnSpc>
              <a:spcAft>
                <a:spcPts val="0"/>
              </a:spcAft>
            </a:pPr>
            <a:r>
              <a:rPr lang="en-GB" sz="1700">
                <a:latin typeface="Arial"/>
                <a:cs typeface="Arial"/>
                <a:hlinkClick r:id="rId4"/>
              </a:rPr>
              <a:t>You can find out more and register here </a:t>
            </a:r>
            <a:endParaRPr lang="en-GB" sz="1700">
              <a:latin typeface="Arial"/>
              <a:cs typeface="Arial"/>
            </a:endParaRPr>
          </a:p>
          <a:p>
            <a:pPr>
              <a:lnSpc>
                <a:spcPct val="120000"/>
              </a:lnSpc>
              <a:spcAft>
                <a:spcPts val="0"/>
              </a:spcAft>
              <a:buClr>
                <a:schemeClr val="tx1"/>
              </a:buClr>
            </a:pPr>
            <a:endParaRPr lang="en-GB" sz="1700">
              <a:latin typeface="Arial"/>
              <a:cs typeface="Arial"/>
            </a:endParaRPr>
          </a:p>
          <a:p>
            <a:pPr>
              <a:lnSpc>
                <a:spcPct val="120000"/>
              </a:lnSpc>
              <a:spcAft>
                <a:spcPts val="0"/>
              </a:spcAft>
              <a:buClr>
                <a:schemeClr val="tx1"/>
              </a:buClr>
            </a:pPr>
            <a:r>
              <a:rPr lang="en-GB" sz="1700" b="1">
                <a:latin typeface="Arial"/>
                <a:cs typeface="Arial"/>
              </a:rPr>
              <a:t>Share your views with us online</a:t>
            </a:r>
          </a:p>
          <a:p>
            <a:pPr>
              <a:lnSpc>
                <a:spcPct val="120000"/>
              </a:lnSpc>
              <a:spcAft>
                <a:spcPts val="0"/>
              </a:spcAft>
              <a:buClr>
                <a:schemeClr val="tx1"/>
              </a:buClr>
            </a:pPr>
            <a:endParaRPr lang="en-GB" sz="1700">
              <a:latin typeface="Arial"/>
              <a:cs typeface="Arial"/>
            </a:endParaRPr>
          </a:p>
          <a:p>
            <a:pPr marL="5" lvl="2" indent="0">
              <a:lnSpc>
                <a:spcPct val="120000"/>
              </a:lnSpc>
              <a:spcAft>
                <a:spcPts val="0"/>
              </a:spcAft>
              <a:buClr>
                <a:schemeClr val="tx1"/>
              </a:buClr>
              <a:buNone/>
            </a:pPr>
            <a:r>
              <a:rPr lang="en-GB" sz="1700">
                <a:latin typeface="Arial"/>
                <a:cs typeface="Arial"/>
              </a:rPr>
              <a:t>We’re encouraging as many people as possible to share their views online. You can share your views online here: </a:t>
            </a:r>
            <a:r>
              <a:rPr lang="en-GB" sz="1700">
                <a:hlinkClick r:id="rId5"/>
              </a:rPr>
              <a:t>www.gov.uk/dfe/SEND-conversation</a:t>
            </a:r>
            <a:r>
              <a:rPr lang="en-GB" sz="1700"/>
              <a:t> </a:t>
            </a:r>
          </a:p>
          <a:p>
            <a:pPr marL="5" lvl="2" indent="0">
              <a:lnSpc>
                <a:spcPct val="120000"/>
              </a:lnSpc>
              <a:spcAft>
                <a:spcPts val="0"/>
              </a:spcAft>
              <a:buClr>
                <a:schemeClr val="tx1"/>
              </a:buClr>
              <a:buNone/>
            </a:pPr>
            <a:endParaRPr lang="en-GB" sz="1700">
              <a:latin typeface="Arial"/>
              <a:cs typeface="Arial"/>
            </a:endParaRPr>
          </a:p>
          <a:p>
            <a:pPr marL="5" lvl="2" indent="0">
              <a:lnSpc>
                <a:spcPct val="120000"/>
              </a:lnSpc>
              <a:spcAft>
                <a:spcPts val="0"/>
              </a:spcAft>
              <a:buClr>
                <a:schemeClr val="tx1"/>
              </a:buClr>
              <a:buNone/>
            </a:pPr>
            <a:r>
              <a:rPr lang="en-GB" sz="1700">
                <a:latin typeface="Arial"/>
                <a:cs typeface="Arial"/>
              </a:rPr>
              <a:t>We would be grateful for support to share these opportunities on your channels. </a:t>
            </a:r>
          </a:p>
          <a:p>
            <a:pPr marL="5" lvl="2" indent="0">
              <a:lnSpc>
                <a:spcPct val="120000"/>
              </a:lnSpc>
              <a:spcAft>
                <a:spcPts val="0"/>
              </a:spcAft>
              <a:buClr>
                <a:schemeClr val="tx1"/>
              </a:buClr>
              <a:buNone/>
            </a:pPr>
            <a:endParaRPr lang="en-GB" sz="1700">
              <a:latin typeface="Arial"/>
              <a:cs typeface="Arial"/>
            </a:endParaRPr>
          </a:p>
          <a:p>
            <a:pPr marL="5" lvl="2" indent="0">
              <a:lnSpc>
                <a:spcPct val="120000"/>
              </a:lnSpc>
              <a:spcAft>
                <a:spcPts val="0"/>
              </a:spcAft>
              <a:buClr>
                <a:schemeClr val="tx1"/>
              </a:buClr>
              <a:buNone/>
            </a:pPr>
            <a:r>
              <a:rPr lang="en-GB" sz="1700">
                <a:latin typeface="Arial"/>
                <a:cs typeface="Arial"/>
                <a:hlinkClick r:id="rId6" action="ppaction://hlinksldjump"/>
              </a:rPr>
              <a:t>Resources to support you to share these events with your audiences are available in this toolkit. </a:t>
            </a:r>
            <a:endParaRPr lang="en-GB" sz="1700">
              <a:latin typeface="Arial"/>
              <a:cs typeface="Arial"/>
            </a:endParaRPr>
          </a:p>
          <a:p>
            <a:pPr marL="5" lvl="2" indent="0">
              <a:lnSpc>
                <a:spcPct val="120000"/>
              </a:lnSpc>
              <a:spcAft>
                <a:spcPts val="0"/>
              </a:spcAft>
              <a:buClr>
                <a:schemeClr val="tx1"/>
              </a:buClr>
              <a:buNone/>
            </a:pPr>
            <a:endParaRPr lang="en-GB">
              <a:latin typeface="Arial"/>
              <a:cs typeface="Arial"/>
            </a:endParaRPr>
          </a:p>
          <a:p>
            <a:pPr marL="5" lvl="2" indent="0">
              <a:lnSpc>
                <a:spcPct val="120000"/>
              </a:lnSpc>
              <a:spcAft>
                <a:spcPts val="0"/>
              </a:spcAft>
              <a:buClr>
                <a:schemeClr val="tx1"/>
              </a:buClr>
              <a:buNone/>
            </a:pPr>
            <a:endParaRPr lang="en-GB">
              <a:latin typeface="Arial"/>
              <a:cs typeface="Arial"/>
            </a:endParaRPr>
          </a:p>
        </p:txBody>
      </p:sp>
    </p:spTree>
    <p:extLst>
      <p:ext uri="{BB962C8B-B14F-4D97-AF65-F5344CB8AC3E}">
        <p14:creationId xmlns:p14="http://schemas.microsoft.com/office/powerpoint/2010/main" val="374265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C2E5F2"/>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7212E8B-4DAC-4E04-9A1A-8FCF48BEC86C}"/>
              </a:ext>
            </a:extLst>
          </p:cNvPr>
          <p:cNvSpPr>
            <a:spLocks noGrp="1"/>
          </p:cNvSpPr>
          <p:nvPr>
            <p:ph type="title"/>
          </p:nvPr>
        </p:nvSpPr>
        <p:spPr>
          <a:xfrm>
            <a:off x="766035" y="434974"/>
            <a:ext cx="11121166" cy="512514"/>
          </a:xfrm>
        </p:spPr>
        <p:txBody>
          <a:bodyPr/>
          <a:lstStyle/>
          <a:p>
            <a:pPr>
              <a:lnSpc>
                <a:spcPct val="110000"/>
              </a:lnSpc>
            </a:pPr>
            <a:r>
              <a:rPr lang="en-GB" sz="3600">
                <a:solidFill>
                  <a:schemeClr val="tx1"/>
                </a:solidFill>
                <a:latin typeface="+mj-lt"/>
              </a:rPr>
              <a:t>Ways to share more about the national conversation on SEND reform</a:t>
            </a:r>
          </a:p>
        </p:txBody>
      </p:sp>
      <p:sp>
        <p:nvSpPr>
          <p:cNvPr id="2" name="Content Placeholder 1">
            <a:extLst>
              <a:ext uri="{FF2B5EF4-FFF2-40B4-BE49-F238E27FC236}">
                <a16:creationId xmlns:a16="http://schemas.microsoft.com/office/drawing/2014/main" id="{78EF5133-6976-4FEE-A07A-4BCC8EC486EF}"/>
              </a:ext>
            </a:extLst>
          </p:cNvPr>
          <p:cNvSpPr>
            <a:spLocks noGrp="1"/>
          </p:cNvSpPr>
          <p:nvPr>
            <p:ph idx="1"/>
          </p:nvPr>
        </p:nvSpPr>
        <p:spPr>
          <a:xfrm>
            <a:off x="766035" y="1889051"/>
            <a:ext cx="10782498" cy="4176644"/>
          </a:xfrm>
        </p:spPr>
        <p:txBody>
          <a:bodyPr/>
          <a:lstStyle/>
          <a:p>
            <a:pPr>
              <a:lnSpc>
                <a:spcPct val="110000"/>
              </a:lnSpc>
              <a:spcAft>
                <a:spcPts val="0"/>
              </a:spcAft>
            </a:pPr>
            <a:r>
              <a:rPr lang="en-GB" sz="1700" b="1">
                <a:latin typeface="+mj-lt"/>
                <a:ea typeface="Source Sans Pro" panose="020B0503030403020204" pitchFamily="34" charset="0"/>
              </a:rPr>
              <a:t>Share DfE content on social media </a:t>
            </a:r>
          </a:p>
          <a:p>
            <a:pPr>
              <a:lnSpc>
                <a:spcPct val="110000"/>
              </a:lnSpc>
              <a:spcAft>
                <a:spcPts val="0"/>
              </a:spcAft>
            </a:pPr>
            <a:endParaRPr lang="en-GB" sz="1700" b="1">
              <a:latin typeface="+mj-lt"/>
              <a:ea typeface="Source Sans Pro" panose="020B0503030403020204" pitchFamily="34" charset="0"/>
            </a:endParaRPr>
          </a:p>
          <a:p>
            <a:pPr marL="285750" indent="-285750">
              <a:lnSpc>
                <a:spcPct val="110000"/>
              </a:lnSpc>
              <a:spcAft>
                <a:spcPts val="0"/>
              </a:spcAft>
              <a:buFont typeface="Arial" panose="020B0604020202020204" pitchFamily="34" charset="0"/>
              <a:buChar char="•"/>
            </a:pPr>
            <a:r>
              <a:rPr lang="en-GB" sz="1700">
                <a:latin typeface="+mj-lt"/>
                <a:ea typeface="Source Sans Pro" panose="020B0503030403020204" pitchFamily="34" charset="0"/>
                <a:hlinkClick r:id="rId2">
                  <a:extLst>
                    <a:ext uri="{A12FA001-AC4F-418D-AE19-62706E023703}">
                      <ahyp:hlinkClr xmlns:ahyp="http://schemas.microsoft.com/office/drawing/2018/hyperlinkcolor" val="tx"/>
                    </a:ext>
                  </a:extLst>
                </a:hlinkClick>
              </a:rPr>
              <a:t>DfE X</a:t>
            </a:r>
            <a:r>
              <a:rPr lang="en-GB" sz="1700">
                <a:latin typeface="+mj-lt"/>
                <a:ea typeface="Source Sans Pro" panose="020B0503030403020204" pitchFamily="34" charset="0"/>
              </a:rPr>
              <a:t> </a:t>
            </a:r>
          </a:p>
          <a:p>
            <a:pPr marL="285750" indent="-285750">
              <a:lnSpc>
                <a:spcPct val="110000"/>
              </a:lnSpc>
              <a:spcAft>
                <a:spcPts val="0"/>
              </a:spcAft>
              <a:buFont typeface="Arial" panose="020B0604020202020204" pitchFamily="34" charset="0"/>
              <a:buChar char="•"/>
            </a:pPr>
            <a:r>
              <a:rPr lang="en-GB" sz="1700">
                <a:latin typeface="+mj-lt"/>
                <a:ea typeface="Source Sans Pro" panose="020B0503030403020204" pitchFamily="34" charset="0"/>
                <a:hlinkClick r:id="rId3">
                  <a:extLst>
                    <a:ext uri="{A12FA001-AC4F-418D-AE19-62706E023703}">
                      <ahyp:hlinkClr xmlns:ahyp="http://schemas.microsoft.com/office/drawing/2018/hyperlinkcolor" val="tx"/>
                    </a:ext>
                  </a:extLst>
                </a:hlinkClick>
              </a:rPr>
              <a:t>DfE LinkedIn</a:t>
            </a:r>
            <a:r>
              <a:rPr lang="en-GB" sz="1700">
                <a:latin typeface="+mj-lt"/>
                <a:ea typeface="Source Sans Pro" panose="020B0503030403020204" pitchFamily="34" charset="0"/>
              </a:rPr>
              <a:t> </a:t>
            </a:r>
          </a:p>
          <a:p>
            <a:pPr marL="285750" indent="-285750">
              <a:lnSpc>
                <a:spcPct val="110000"/>
              </a:lnSpc>
              <a:spcAft>
                <a:spcPts val="0"/>
              </a:spcAft>
              <a:buFont typeface="Arial" panose="020B0604020202020204" pitchFamily="34" charset="0"/>
              <a:buChar char="•"/>
            </a:pPr>
            <a:r>
              <a:rPr lang="en-GB" sz="1700">
                <a:latin typeface="+mj-lt"/>
                <a:ea typeface="Source Sans Pro" panose="020B0503030403020204" pitchFamily="34" charset="0"/>
                <a:hlinkClick r:id="rId4">
                  <a:extLst>
                    <a:ext uri="{A12FA001-AC4F-418D-AE19-62706E023703}">
                      <ahyp:hlinkClr xmlns:ahyp="http://schemas.microsoft.com/office/drawing/2018/hyperlinkcolor" val="tx"/>
                    </a:ext>
                  </a:extLst>
                </a:hlinkClick>
              </a:rPr>
              <a:t>DfE Facebook</a:t>
            </a:r>
            <a:r>
              <a:rPr lang="en-GB" sz="1700">
                <a:latin typeface="+mj-lt"/>
                <a:ea typeface="Source Sans Pro" panose="020B0503030403020204" pitchFamily="34" charset="0"/>
              </a:rPr>
              <a:t> </a:t>
            </a:r>
          </a:p>
          <a:p>
            <a:pPr marL="285750" indent="-285750">
              <a:lnSpc>
                <a:spcPct val="110000"/>
              </a:lnSpc>
              <a:spcAft>
                <a:spcPts val="0"/>
              </a:spcAft>
              <a:buFont typeface="Arial" panose="020B0604020202020204" pitchFamily="34" charset="0"/>
              <a:buChar char="•"/>
            </a:pPr>
            <a:r>
              <a:rPr lang="en-GB" sz="1700" u="sng">
                <a:latin typeface="+mj-lt"/>
                <a:ea typeface="Source Sans Pro" panose="020B0503030403020204" pitchFamily="34" charset="0"/>
              </a:rPr>
              <a:t>DfE Instagram </a:t>
            </a:r>
          </a:p>
          <a:p>
            <a:pPr>
              <a:lnSpc>
                <a:spcPct val="110000"/>
              </a:lnSpc>
              <a:spcAft>
                <a:spcPts val="0"/>
              </a:spcAft>
            </a:pPr>
            <a:endParaRPr lang="en-GB" sz="1700">
              <a:latin typeface="+mj-lt"/>
              <a:ea typeface="Source Sans Pro" panose="020B0503030403020204" pitchFamily="34" charset="0"/>
            </a:endParaRPr>
          </a:p>
          <a:p>
            <a:pPr>
              <a:lnSpc>
                <a:spcPct val="110000"/>
              </a:lnSpc>
              <a:spcAft>
                <a:spcPts val="0"/>
              </a:spcAft>
            </a:pPr>
            <a:r>
              <a:rPr lang="en-GB" sz="1700" b="1">
                <a:latin typeface="+mj-lt"/>
                <a:ea typeface="Source Sans Pro" panose="020B0503030403020204" pitchFamily="34" charset="0"/>
              </a:rPr>
              <a:t>Create your own social media content </a:t>
            </a:r>
          </a:p>
          <a:p>
            <a:pPr>
              <a:lnSpc>
                <a:spcPct val="110000"/>
              </a:lnSpc>
              <a:spcAft>
                <a:spcPts val="0"/>
              </a:spcAft>
            </a:pPr>
            <a:endParaRPr lang="en-GB" sz="1700" b="1">
              <a:latin typeface="+mj-lt"/>
              <a:ea typeface="Source Sans Pro" panose="020B0503030403020204" pitchFamily="34" charset="0"/>
              <a:hlinkClick r:id="rId5" action="ppaction://hlinksldjump">
                <a:extLst>
                  <a:ext uri="{A12FA001-AC4F-418D-AE19-62706E023703}">
                    <ahyp:hlinkClr xmlns:ahyp="http://schemas.microsoft.com/office/drawing/2018/hyperlinkcolor" val="tx"/>
                  </a:ext>
                </a:extLst>
              </a:hlinkClick>
            </a:endParaRPr>
          </a:p>
          <a:p>
            <a:pPr>
              <a:lnSpc>
                <a:spcPct val="110000"/>
              </a:lnSpc>
              <a:spcAft>
                <a:spcPts val="0"/>
              </a:spcAft>
            </a:pPr>
            <a:r>
              <a:rPr lang="en-GB" sz="1700">
                <a:latin typeface="+mj-lt"/>
                <a:ea typeface="Source Sans Pro" panose="020B0503030403020204" pitchFamily="34" charset="0"/>
                <a:hlinkClick r:id="rId6" action="ppaction://hlinksldjump">
                  <a:extLst>
                    <a:ext uri="{A12FA001-AC4F-418D-AE19-62706E023703}">
                      <ahyp:hlinkClr xmlns:ahyp="http://schemas.microsoft.com/office/drawing/2018/hyperlinkcolor" val="tx"/>
                    </a:ext>
                  </a:extLst>
                </a:hlinkClick>
              </a:rPr>
              <a:t>Social media </a:t>
            </a:r>
            <a:r>
              <a:rPr lang="en-GB" sz="1700" u="sng">
                <a:latin typeface="+mj-lt"/>
                <a:ea typeface="Source Sans Pro" panose="020B0503030403020204" pitchFamily="34" charset="0"/>
                <a:hlinkClick r:id="rId6" action="ppaction://hlinksldjump">
                  <a:extLst>
                    <a:ext uri="{A12FA001-AC4F-418D-AE19-62706E023703}">
                      <ahyp:hlinkClr xmlns:ahyp="http://schemas.microsoft.com/office/drawing/2018/hyperlinkcolor" val="tx"/>
                    </a:ext>
                  </a:extLst>
                </a:hlinkClick>
              </a:rPr>
              <a:t>templates are here. </a:t>
            </a:r>
            <a:endParaRPr lang="en-GB" sz="1700" u="sng">
              <a:latin typeface="+mj-lt"/>
              <a:ea typeface="Source Sans Pro" panose="020B0503030403020204" pitchFamily="34" charset="0"/>
            </a:endParaRPr>
          </a:p>
          <a:p>
            <a:pPr>
              <a:lnSpc>
                <a:spcPct val="110000"/>
              </a:lnSpc>
              <a:spcAft>
                <a:spcPts val="0"/>
              </a:spcAft>
            </a:pPr>
            <a:endParaRPr lang="en-GB" sz="1700">
              <a:latin typeface="+mj-lt"/>
              <a:ea typeface="Source Sans Pro" panose="020B0503030403020204" pitchFamily="34" charset="0"/>
            </a:endParaRPr>
          </a:p>
          <a:p>
            <a:pPr>
              <a:lnSpc>
                <a:spcPct val="110000"/>
              </a:lnSpc>
              <a:spcAft>
                <a:spcPts val="0"/>
              </a:spcAft>
            </a:pPr>
            <a:r>
              <a:rPr lang="en-GB" sz="1700">
                <a:latin typeface="+mj-lt"/>
                <a:ea typeface="Source Sans Pro" panose="020B0503030403020204" pitchFamily="34" charset="0"/>
              </a:rPr>
              <a:t>You can submit views online here: </a:t>
            </a:r>
            <a:r>
              <a:rPr lang="en-GB" sz="1700">
                <a:hlinkClick r:id="rId7">
                  <a:extLst>
                    <a:ext uri="{A12FA001-AC4F-418D-AE19-62706E023703}">
                      <ahyp:hlinkClr xmlns:ahyp="http://schemas.microsoft.com/office/drawing/2018/hyperlinkcolor" val="tx"/>
                    </a:ext>
                  </a:extLst>
                </a:hlinkClick>
              </a:rPr>
              <a:t>www.gov.uk/dfe/SEND-conversation</a:t>
            </a:r>
            <a:r>
              <a:rPr lang="en-GB" sz="1700"/>
              <a:t> </a:t>
            </a:r>
            <a:endParaRPr lang="en-GB" sz="1700" b="1">
              <a:latin typeface="+mj-lt"/>
              <a:ea typeface="Source Sans Pro" panose="020B0503030403020204" pitchFamily="34" charset="0"/>
            </a:endParaRPr>
          </a:p>
          <a:p>
            <a:pPr>
              <a:lnSpc>
                <a:spcPct val="110000"/>
              </a:lnSpc>
              <a:spcAft>
                <a:spcPts val="0"/>
              </a:spcAft>
            </a:pPr>
            <a:endParaRPr lang="en-GB" sz="1700" b="1">
              <a:latin typeface="+mj-lt"/>
              <a:ea typeface="Source Sans Pro" panose="020B0503030403020204" pitchFamily="34" charset="0"/>
            </a:endParaRPr>
          </a:p>
          <a:p>
            <a:pPr>
              <a:lnSpc>
                <a:spcPct val="110000"/>
              </a:lnSpc>
              <a:spcAft>
                <a:spcPts val="0"/>
              </a:spcAft>
            </a:pPr>
            <a:r>
              <a:rPr lang="en-GB" sz="1700" b="1">
                <a:latin typeface="+mj-lt"/>
                <a:ea typeface="Source Sans Pro" panose="020B0503030403020204" pitchFamily="34" charset="0"/>
              </a:rPr>
              <a:t>Add an update to member emails or newsletters </a:t>
            </a:r>
            <a:r>
              <a:rPr lang="en-GB" sz="1700">
                <a:latin typeface="+mj-lt"/>
                <a:ea typeface="Source Sans Pro" panose="020B0503030403020204" pitchFamily="34" charset="0"/>
              </a:rPr>
              <a:t>– suggested </a:t>
            </a:r>
            <a:r>
              <a:rPr lang="en-GB" sz="1700" u="sng">
                <a:latin typeface="+mj-lt"/>
                <a:ea typeface="Source Sans Pro" panose="020B0503030403020204" pitchFamily="34" charset="0"/>
                <a:hlinkClick r:id="rId8" action="ppaction://hlinksldjump">
                  <a:extLst>
                    <a:ext uri="{A12FA001-AC4F-418D-AE19-62706E023703}">
                      <ahyp:hlinkClr xmlns:ahyp="http://schemas.microsoft.com/office/drawing/2018/hyperlinkcolor" val="tx"/>
                    </a:ext>
                  </a:extLst>
                </a:hlinkClick>
              </a:rPr>
              <a:t>newsletter content is here</a:t>
            </a:r>
            <a:r>
              <a:rPr lang="en-GB" sz="1700">
                <a:latin typeface="+mj-lt"/>
                <a:ea typeface="Source Sans Pro" panose="020B0503030403020204" pitchFamily="34" charset="0"/>
                <a:hlinkClick r:id="rId8" action="ppaction://hlinksldjump">
                  <a:extLst>
                    <a:ext uri="{A12FA001-AC4F-418D-AE19-62706E023703}">
                      <ahyp:hlinkClr xmlns:ahyp="http://schemas.microsoft.com/office/drawing/2018/hyperlinkcolor" val="tx"/>
                    </a:ext>
                  </a:extLst>
                </a:hlinkClick>
              </a:rPr>
              <a:t>. </a:t>
            </a:r>
            <a:endParaRPr lang="en-GB" sz="1700">
              <a:latin typeface="+mj-lt"/>
              <a:ea typeface="Source Sans Pro" panose="020B0503030403020204" pitchFamily="34" charset="0"/>
            </a:endParaRPr>
          </a:p>
          <a:p>
            <a:endParaRPr lang="en-GB"/>
          </a:p>
        </p:txBody>
      </p:sp>
      <p:sp>
        <p:nvSpPr>
          <p:cNvPr id="6" name="Slide Number Placeholder 5">
            <a:extLst>
              <a:ext uri="{FF2B5EF4-FFF2-40B4-BE49-F238E27FC236}">
                <a16:creationId xmlns:a16="http://schemas.microsoft.com/office/drawing/2014/main" id="{E0063519-8DE6-41D3-94EB-6FAAE24D0E47}"/>
              </a:ext>
              <a:ext uri="{C183D7F6-B498-43B3-948B-1728B52AA6E4}">
                <adec:decorative xmlns:adec="http://schemas.microsoft.com/office/drawing/2017/decorative" val="1"/>
              </a:ext>
            </a:extLst>
          </p:cNvPr>
          <p:cNvSpPr>
            <a:spLocks noGrp="1"/>
          </p:cNvSpPr>
          <p:nvPr>
            <p:ph type="sldNum" sz="quarter" idx="11"/>
          </p:nvPr>
        </p:nvSpPr>
        <p:spPr/>
        <p:txBody>
          <a:bodyPr/>
          <a:lstStyle/>
          <a:p>
            <a:fld id="{4FAB73BC-B049-4115-A692-8D63A059BFB8}" type="slidenum">
              <a:rPr lang="en-US">
                <a:latin typeface="Arial" panose="020B0604020202020204"/>
              </a:rPr>
              <a:pPr/>
              <a:t>8</a:t>
            </a:fld>
            <a:endParaRPr lang="en-US">
              <a:latin typeface="Arial" panose="020B0604020202020204"/>
            </a:endParaRPr>
          </a:p>
        </p:txBody>
      </p:sp>
    </p:spTree>
    <p:extLst>
      <p:ext uri="{BB962C8B-B14F-4D97-AF65-F5344CB8AC3E}">
        <p14:creationId xmlns:p14="http://schemas.microsoft.com/office/powerpoint/2010/main" val="429736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48E36B0-941F-46FA-AAD6-5138B5E310C3}"/>
              </a:ext>
            </a:extLst>
          </p:cNvPr>
          <p:cNvSpPr>
            <a:spLocks noGrp="1"/>
          </p:cNvSpPr>
          <p:nvPr>
            <p:ph type="ctrTitle"/>
          </p:nvPr>
        </p:nvSpPr>
        <p:spPr>
          <a:xfrm>
            <a:off x="1413284" y="2613956"/>
            <a:ext cx="8765619" cy="1630088"/>
          </a:xfrm>
        </p:spPr>
        <p:txBody>
          <a:bodyPr>
            <a:normAutofit fontScale="90000"/>
          </a:bodyPr>
          <a:lstStyle/>
          <a:p>
            <a:pPr>
              <a:lnSpc>
                <a:spcPct val="120000"/>
              </a:lnSpc>
            </a:pPr>
            <a:r>
              <a:rPr lang="en-GB" sz="4900"/>
              <a:t>Questions to guide the national conversation on SEND reform</a:t>
            </a:r>
            <a:br>
              <a:rPr lang="en-GB" b="0"/>
            </a:br>
            <a:br>
              <a:rPr lang="en-GB" b="0">
                <a:solidFill>
                  <a:srgbClr val="FF0000"/>
                </a:solidFill>
                <a:latin typeface="Trebuchet MS"/>
                <a:cs typeface="Arial"/>
              </a:rPr>
            </a:br>
            <a:endParaRPr lang="en-GB"/>
          </a:p>
        </p:txBody>
      </p:sp>
    </p:spTree>
    <p:extLst>
      <p:ext uri="{BB962C8B-B14F-4D97-AF65-F5344CB8AC3E}">
        <p14:creationId xmlns:p14="http://schemas.microsoft.com/office/powerpoint/2010/main" val="2827028482"/>
      </p:ext>
    </p:extLst>
  </p:cSld>
  <p:clrMapOvr>
    <a:masterClrMapping/>
  </p:clrMapOvr>
</p:sld>
</file>

<file path=ppt/theme/theme1.xml><?xml version="1.0" encoding="utf-8"?>
<a:theme xmlns:a="http://schemas.openxmlformats.org/drawingml/2006/main" name="Basis">
  <a:themeElements>
    <a:clrScheme name="DfE 2207">
      <a:dk1>
        <a:srgbClr val="000000"/>
      </a:dk1>
      <a:lt1>
        <a:srgbClr val="FFFFFF"/>
      </a:lt1>
      <a:dk2>
        <a:srgbClr val="000000"/>
      </a:dk2>
      <a:lt2>
        <a:srgbClr val="FFFFFF"/>
      </a:lt2>
      <a:accent1>
        <a:srgbClr val="183860"/>
      </a:accent1>
      <a:accent2>
        <a:srgbClr val="EB5C5D"/>
      </a:accent2>
      <a:accent3>
        <a:srgbClr val="2BBAD9"/>
      </a:accent3>
      <a:accent4>
        <a:srgbClr val="A3D55F"/>
      </a:accent4>
      <a:accent5>
        <a:srgbClr val="DF7CB0"/>
      </a:accent5>
      <a:accent6>
        <a:srgbClr val="774B99"/>
      </a:accent6>
      <a:hlink>
        <a:srgbClr val="183860"/>
      </a:hlink>
      <a:folHlink>
        <a:srgbClr val="2BBAD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Presentation5" id="{42F5907A-DB5E-1449-8BA8-02EE90EB9691}" vid="{DB1541BF-47CA-864E-A4FC-EC777E8FDBA5}"/>
    </a:ext>
  </a:extLst>
</a:theme>
</file>

<file path=ppt/theme/theme2.xml><?xml version="1.0" encoding="utf-8"?>
<a:theme xmlns:a="http://schemas.openxmlformats.org/drawingml/2006/main" name="1_Basis">
  <a:themeElements>
    <a:clrScheme name="DfE 2207">
      <a:dk1>
        <a:srgbClr val="000000"/>
      </a:dk1>
      <a:lt1>
        <a:srgbClr val="FFFFFF"/>
      </a:lt1>
      <a:dk2>
        <a:srgbClr val="000000"/>
      </a:dk2>
      <a:lt2>
        <a:srgbClr val="FFFFFF"/>
      </a:lt2>
      <a:accent1>
        <a:srgbClr val="183860"/>
      </a:accent1>
      <a:accent2>
        <a:srgbClr val="EB5C5D"/>
      </a:accent2>
      <a:accent3>
        <a:srgbClr val="2BBAD9"/>
      </a:accent3>
      <a:accent4>
        <a:srgbClr val="A3D55F"/>
      </a:accent4>
      <a:accent5>
        <a:srgbClr val="DF7CB0"/>
      </a:accent5>
      <a:accent6>
        <a:srgbClr val="774B99"/>
      </a:accent6>
      <a:hlink>
        <a:srgbClr val="183860"/>
      </a:hlink>
      <a:folHlink>
        <a:srgbClr val="2BBAD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6.7269_DfE_Presentation_Ppt_PC_Standard_FINAL_040821.potx" id="{3DED29C4-3B9C-4EB2-86EC-DFCFE556EBD7}" vid="{C48AABDF-E673-45FF-9AED-BFDC9789113D}"/>
    </a:ext>
  </a:extLst>
</a:theme>
</file>

<file path=ppt/theme/theme3.xml><?xml version="1.0" encoding="utf-8"?>
<a:theme xmlns:a="http://schemas.openxmlformats.org/drawingml/2006/main" name="Office Theme">
  <a:themeElements>
    <a:clrScheme name="DFE 7269">
      <a:dk1>
        <a:srgbClr val="000000"/>
      </a:dk1>
      <a:lt1>
        <a:srgbClr val="FFFFFF"/>
      </a:lt1>
      <a:dk2>
        <a:srgbClr val="000000"/>
      </a:dk2>
      <a:lt2>
        <a:srgbClr val="FFFFFF"/>
      </a:lt2>
      <a:accent1>
        <a:srgbClr val="003764"/>
      </a:accent1>
      <a:accent2>
        <a:srgbClr val="8DCF6A"/>
      </a:accent2>
      <a:accent3>
        <a:srgbClr val="05C2DF"/>
      </a:accent3>
      <a:accent4>
        <a:srgbClr val="8347AD"/>
      </a:accent4>
      <a:accent5>
        <a:srgbClr val="F478C4"/>
      </a:accent5>
      <a:accent6>
        <a:srgbClr val="FF5A5A"/>
      </a:accent6>
      <a:hlink>
        <a:srgbClr val="003764"/>
      </a:hlink>
      <a:folHlink>
        <a:srgbClr val="00BCDD"/>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DFE 7269">
      <a:dk1>
        <a:srgbClr val="000000"/>
      </a:dk1>
      <a:lt1>
        <a:srgbClr val="FFFFFF"/>
      </a:lt1>
      <a:dk2>
        <a:srgbClr val="000000"/>
      </a:dk2>
      <a:lt2>
        <a:srgbClr val="FFFFFF"/>
      </a:lt2>
      <a:accent1>
        <a:srgbClr val="003764"/>
      </a:accent1>
      <a:accent2>
        <a:srgbClr val="8DCF6A"/>
      </a:accent2>
      <a:accent3>
        <a:srgbClr val="05C2DF"/>
      </a:accent3>
      <a:accent4>
        <a:srgbClr val="8347AD"/>
      </a:accent4>
      <a:accent5>
        <a:srgbClr val="F478C4"/>
      </a:accent5>
      <a:accent6>
        <a:srgbClr val="FF5A5A"/>
      </a:accent6>
      <a:hlink>
        <a:srgbClr val="003764"/>
      </a:hlink>
      <a:folHlink>
        <a:srgbClr val="00BCDD"/>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A067C55404E174592C197D98BBE4459" ma:contentTypeVersion="3" ma:contentTypeDescription="Create a new document." ma:contentTypeScope="" ma:versionID="c2c98647ac45a8d78e781d46d72de163">
  <xsd:schema xmlns:xsd="http://www.w3.org/2001/XMLSchema" xmlns:xs="http://www.w3.org/2001/XMLSchema" xmlns:p="http://schemas.microsoft.com/office/2006/metadata/properties" xmlns:ns2="fed5f26a-9477-4e48-8850-5faec4c448a9" targetNamespace="http://schemas.microsoft.com/office/2006/metadata/properties" ma:root="true" ma:fieldsID="43875fb36a13324ef7a83fd922533bb4" ns2:_="">
    <xsd:import namespace="fed5f26a-9477-4e48-8850-5faec4c448a9"/>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d5f26a-9477-4e48-8850-5faec4c448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AC47F25-FF93-42A4-983E-C42BCE83F0A4}">
  <ds:schemaRefs>
    <ds:schemaRef ds:uri="http://schemas.microsoft.com/sharepoint/v3/contenttype/forms"/>
  </ds:schemaRefs>
</ds:datastoreItem>
</file>

<file path=customXml/itemProps2.xml><?xml version="1.0" encoding="utf-8"?>
<ds:datastoreItem xmlns:ds="http://schemas.openxmlformats.org/officeDocument/2006/customXml" ds:itemID="{4EEE8A8C-9CA2-4906-8732-437889E8E8C8}">
  <ds:schemaRefs>
    <ds:schemaRef ds:uri="fed5f26a-9477-4e48-8850-5faec4c448a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1AA63E9-75EE-4162-9F77-68DC8A9C55BB}">
  <ds:schemaRefs>
    <ds:schemaRef ds:uri="fed5f26a-9477-4e48-8850-5faec4c448a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fad277c9-c60a-4da1-b5f3-b3b8b34a82f9}" enabled="0" method="" siteId="{fad277c9-c60a-4da1-b5f3-b3b8b34a82f9}" removed="1"/>
</clbl:labelList>
</file>

<file path=docProps/app.xml><?xml version="1.0" encoding="utf-8"?>
<Properties xmlns="http://schemas.openxmlformats.org/officeDocument/2006/extended-properties" xmlns:vt="http://schemas.openxmlformats.org/officeDocument/2006/docPropsVTypes">
  <Template>6.7269_DfE_presentation_PPT_PC_Widescreen_Oct 24_v2[1]</Template>
  <TotalTime>0</TotalTime>
  <Words>2462</Words>
  <Application>Microsoft Office PowerPoint</Application>
  <PresentationFormat>Widescreen</PresentationFormat>
  <Paragraphs>214</Paragraphs>
  <Slides>19</Slides>
  <Notes>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Aptos</vt:lpstr>
      <vt:lpstr>Arial</vt:lpstr>
      <vt:lpstr>Corbel</vt:lpstr>
      <vt:lpstr>Source Sans Pro</vt:lpstr>
      <vt:lpstr>Trebuchet MS</vt:lpstr>
      <vt:lpstr>Basis</vt:lpstr>
      <vt:lpstr>1_Basis</vt:lpstr>
      <vt:lpstr>National conversation on SEND reform   Stakeholder toolkit </vt:lpstr>
      <vt:lpstr>Contents </vt:lpstr>
      <vt:lpstr>Why are we engaging? </vt:lpstr>
      <vt:lpstr>Join the national conversation on SEND reform</vt:lpstr>
      <vt:lpstr>Overview</vt:lpstr>
      <vt:lpstr>Five key principles are guiding our approach to reform</vt:lpstr>
      <vt:lpstr>How you can get involved</vt:lpstr>
      <vt:lpstr>Ways to share more about the national conversation on SEND reform</vt:lpstr>
      <vt:lpstr>Questions to guide the national conversation on SEND reform  </vt:lpstr>
      <vt:lpstr>Early </vt:lpstr>
      <vt:lpstr>Local </vt:lpstr>
      <vt:lpstr>Fair </vt:lpstr>
      <vt:lpstr>Effective </vt:lpstr>
      <vt:lpstr>Shared </vt:lpstr>
      <vt:lpstr>Sources </vt:lpstr>
      <vt:lpstr>Template social media and newsletter content </vt:lpstr>
      <vt:lpstr>Template social media posts</vt:lpstr>
      <vt:lpstr>Template newsletter article </vt:lpstr>
      <vt:lpstr>Department for Education   © Crown copyright 2025 </vt:lpstr>
    </vt:vector>
  </TitlesOfParts>
  <Manager>DfE</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Conversation on SEND Reform</dc:title>
  <dc:subject>[Subtitle]</dc:subject>
  <dc:creator>BROOKS, David;Alice.GULLAND@education.gov.uk</dc:creator>
  <cp:keywords>[Add keywords]</cp:keywords>
  <cp:lastModifiedBy>PEREIRA-LOPES, Indira</cp:lastModifiedBy>
  <cp:revision>2</cp:revision>
  <dcterms:created xsi:type="dcterms:W3CDTF">2024-10-18T09:45:20Z</dcterms:created>
  <dcterms:modified xsi:type="dcterms:W3CDTF">2025-12-02T09:22:59Z</dcterms:modified>
  <cp:category>DfE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0x0101000A067C55404E174592C197D98BBE4459</vt:lpwstr>
  </property>
  <property fmtid="{D5CDD505-2E9C-101B-9397-08002B2CF9AE}" pid="3" name="Site">
    <vt:lpwstr>22;#Communic​ati​ons|60b3cc5e-d979-4a7a-b73d-c058e341a548</vt:lpwstr>
  </property>
  <property fmtid="{D5CDD505-2E9C-101B-9397-08002B2CF9AE}" pid="4" name="MediaServiceImageTags">
    <vt:lpwstr/>
  </property>
</Properties>
</file>